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sldIdLst>
    <p:sldId id="256" r:id="rId2"/>
  </p:sldIdLst>
  <p:sldSz cx="43891200" cy="32918400"/>
  <p:notesSz cx="9144000" cy="6858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ヒラギノ角ゴ Pro W3"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ヒラギノ角ゴ Pro W3"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ヒラギノ角ゴ Pro W3"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ヒラギノ角ゴ Pro W3"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ヒラギノ角ゴ Pro W3" charset="-128"/>
        <a:cs typeface="+mn-cs"/>
      </a:defRPr>
    </a:lvl5pPr>
    <a:lvl6pPr marL="2286000" algn="l" defTabSz="914400" rtl="0" eaLnBrk="1" latinLnBrk="0" hangingPunct="1">
      <a:defRPr sz="2400" kern="1200">
        <a:solidFill>
          <a:schemeClr val="tx1"/>
        </a:solidFill>
        <a:latin typeface="Arial" panose="020B0604020202020204" pitchFamily="34" charset="0"/>
        <a:ea typeface="ヒラギノ角ゴ Pro W3" charset="-128"/>
        <a:cs typeface="+mn-cs"/>
      </a:defRPr>
    </a:lvl6pPr>
    <a:lvl7pPr marL="2743200" algn="l" defTabSz="914400" rtl="0" eaLnBrk="1" latinLnBrk="0" hangingPunct="1">
      <a:defRPr sz="2400" kern="1200">
        <a:solidFill>
          <a:schemeClr val="tx1"/>
        </a:solidFill>
        <a:latin typeface="Arial" panose="020B0604020202020204" pitchFamily="34" charset="0"/>
        <a:ea typeface="ヒラギノ角ゴ Pro W3" charset="-128"/>
        <a:cs typeface="+mn-cs"/>
      </a:defRPr>
    </a:lvl7pPr>
    <a:lvl8pPr marL="3200400" algn="l" defTabSz="914400" rtl="0" eaLnBrk="1" latinLnBrk="0" hangingPunct="1">
      <a:defRPr sz="2400" kern="1200">
        <a:solidFill>
          <a:schemeClr val="tx1"/>
        </a:solidFill>
        <a:latin typeface="Arial" panose="020B0604020202020204" pitchFamily="34" charset="0"/>
        <a:ea typeface="ヒラギノ角ゴ Pro W3" charset="-128"/>
        <a:cs typeface="+mn-cs"/>
      </a:defRPr>
    </a:lvl8pPr>
    <a:lvl9pPr marL="3657600" algn="l" defTabSz="914400" rtl="0" eaLnBrk="1" latinLnBrk="0" hangingPunct="1">
      <a:defRPr sz="2400" kern="1200">
        <a:solidFill>
          <a:schemeClr val="tx1"/>
        </a:solidFill>
        <a:latin typeface="Arial" panose="020B0604020202020204" pitchFamily="34" charset="0"/>
        <a:ea typeface="ヒラギノ角ゴ Pro W3" charset="-128"/>
        <a:cs typeface="+mn-cs"/>
      </a:defRPr>
    </a:lvl9pPr>
  </p:defaultTextStyle>
  <p:extLst>
    <p:ext uri="{EFAFB233-063F-42B5-8137-9DF3F51BA10A}">
      <p15:sldGuideLst xmlns:p15="http://schemas.microsoft.com/office/powerpoint/2012/main">
        <p15:guide id="1" orient="horz" pos="10368">
          <p15:clr>
            <a:srgbClr val="A4A3A4"/>
          </p15:clr>
        </p15:guide>
        <p15:guide id="2" orient="horz" pos="-1152">
          <p15:clr>
            <a:srgbClr val="A4A3A4"/>
          </p15:clr>
        </p15:guide>
        <p15:guide id="3" orient="horz" pos="21888">
          <p15:clr>
            <a:srgbClr val="A4A3A4"/>
          </p15:clr>
        </p15:guide>
        <p15:guide id="4" orient="horz" pos="576">
          <p15:clr>
            <a:srgbClr val="A4A3A4"/>
          </p15:clr>
        </p15:guide>
        <p15:guide id="5" orient="horz" pos="20160">
          <p15:clr>
            <a:srgbClr val="A4A3A4"/>
          </p15:clr>
        </p15:guide>
        <p15:guide id="6" pos="576">
          <p15:clr>
            <a:srgbClr val="A4A3A4"/>
          </p15:clr>
        </p15:guide>
        <p15:guide id="7" pos="8208">
          <p15:clr>
            <a:srgbClr val="A4A3A4"/>
          </p15:clr>
        </p15:guide>
        <p15:guide id="8" pos="27072">
          <p15:clr>
            <a:srgbClr val="A4A3A4"/>
          </p15:clr>
        </p15:guide>
        <p15:guide id="9" pos="19584">
          <p15:clr>
            <a:srgbClr val="A4A3A4"/>
          </p15:clr>
        </p15:guide>
        <p15:guide id="10" pos="9072">
          <p15:clr>
            <a:srgbClr val="A4A3A4"/>
          </p15:clr>
        </p15:guide>
        <p15:guide id="11" pos="187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3232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32787"/>
    <p:restoredTop sz="90929"/>
  </p:normalViewPr>
  <p:slideViewPr>
    <p:cSldViewPr>
      <p:cViewPr>
        <p:scale>
          <a:sx n="20" d="100"/>
          <a:sy n="20" d="100"/>
        </p:scale>
        <p:origin x="2256" y="462"/>
      </p:cViewPr>
      <p:guideLst>
        <p:guide orient="horz" pos="10368"/>
        <p:guide orient="horz" pos="-1152"/>
        <p:guide orient="horz" pos="21888"/>
        <p:guide orient="horz" pos="576"/>
        <p:guide orient="horz" pos="20160"/>
        <p:guide pos="576"/>
        <p:guide pos="8208"/>
        <p:guide pos="27072"/>
        <p:guide pos="19584"/>
        <p:guide pos="9072"/>
        <p:guide pos="1872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2.png>
</file>

<file path=ppt/media/image3.jpeg>
</file>

<file path=ppt/media/image4.jpe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E9863-B9BF-441D-8CC3-254AE253D799}"/>
              </a:ext>
            </a:extLst>
          </p:cNvPr>
          <p:cNvSpPr>
            <a:spLocks noGrp="1"/>
          </p:cNvSpPr>
          <p:nvPr>
            <p:ph type="ctrTitle"/>
          </p:nvPr>
        </p:nvSpPr>
        <p:spPr>
          <a:xfrm>
            <a:off x="5486400" y="5387975"/>
            <a:ext cx="32918400" cy="11460163"/>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60632E-2D41-40AD-A5BE-1CFDC8DC41B8}"/>
              </a:ext>
            </a:extLst>
          </p:cNvPr>
          <p:cNvSpPr>
            <a:spLocks noGrp="1"/>
          </p:cNvSpPr>
          <p:nvPr>
            <p:ph type="subTitle" idx="1"/>
          </p:nvPr>
        </p:nvSpPr>
        <p:spPr>
          <a:xfrm>
            <a:off x="5486400" y="17289463"/>
            <a:ext cx="32918400" cy="794861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801814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5949-E6A6-4E61-837B-B51B58BE3EBA}"/>
              </a:ext>
            </a:extLst>
          </p:cNvPr>
          <p:cNvSpPr>
            <a:spLocks noGrp="1"/>
          </p:cNvSpPr>
          <p:nvPr>
            <p:ph type="title"/>
          </p:nvPr>
        </p:nvSpPr>
        <p:spPr>
          <a:xfrm>
            <a:off x="3017838" y="1752600"/>
            <a:ext cx="37855525" cy="6362700"/>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A3DC3F-DE29-4F30-B911-BD1FEF390A31}"/>
              </a:ext>
            </a:extLst>
          </p:cNvPr>
          <p:cNvSpPr>
            <a:spLocks noGrp="1"/>
          </p:cNvSpPr>
          <p:nvPr>
            <p:ph type="body" orient="vert" idx="1"/>
          </p:nvPr>
        </p:nvSpPr>
        <p:spPr>
          <a:xfrm>
            <a:off x="3017838" y="8763000"/>
            <a:ext cx="37855525" cy="208867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5516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B06866-1441-488D-BF77-6146F893A604}"/>
              </a:ext>
            </a:extLst>
          </p:cNvPr>
          <p:cNvSpPr>
            <a:spLocks noGrp="1"/>
          </p:cNvSpPr>
          <p:nvPr>
            <p:ph type="title" orient="vert"/>
          </p:nvPr>
        </p:nvSpPr>
        <p:spPr>
          <a:xfrm>
            <a:off x="31410275" y="1752600"/>
            <a:ext cx="9463088" cy="278971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BFD734A-BA47-4B4D-B18B-0AC2718D3EFF}"/>
              </a:ext>
            </a:extLst>
          </p:cNvPr>
          <p:cNvSpPr>
            <a:spLocks noGrp="1"/>
          </p:cNvSpPr>
          <p:nvPr>
            <p:ph type="body" orient="vert" idx="1"/>
          </p:nvPr>
        </p:nvSpPr>
        <p:spPr>
          <a:xfrm>
            <a:off x="3017838" y="1752600"/>
            <a:ext cx="28240037" cy="278971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254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E22DB-A9D0-4EBC-A4DB-889DDE697308}"/>
              </a:ext>
            </a:extLst>
          </p:cNvPr>
          <p:cNvSpPr>
            <a:spLocks noGrp="1"/>
          </p:cNvSpPr>
          <p:nvPr>
            <p:ph type="title"/>
          </p:nvPr>
        </p:nvSpPr>
        <p:spPr>
          <a:xfrm>
            <a:off x="3017838" y="1752600"/>
            <a:ext cx="37855525" cy="6362700"/>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BCF963DF-CEAB-4F3B-B023-13C7CDC4B8B3}"/>
              </a:ext>
            </a:extLst>
          </p:cNvPr>
          <p:cNvSpPr>
            <a:spLocks noGrp="1"/>
          </p:cNvSpPr>
          <p:nvPr>
            <p:ph idx="1"/>
          </p:nvPr>
        </p:nvSpPr>
        <p:spPr>
          <a:xfrm>
            <a:off x="3017838" y="8763000"/>
            <a:ext cx="37855525" cy="208867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94419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9A279-FCE8-46D4-AE91-DFC5655439A8}"/>
              </a:ext>
            </a:extLst>
          </p:cNvPr>
          <p:cNvSpPr>
            <a:spLocks noGrp="1"/>
          </p:cNvSpPr>
          <p:nvPr>
            <p:ph type="title"/>
          </p:nvPr>
        </p:nvSpPr>
        <p:spPr>
          <a:xfrm>
            <a:off x="2994025" y="8207375"/>
            <a:ext cx="37857113" cy="13692188"/>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F791FA-07CF-4019-B41E-7DD6E55D4A51}"/>
              </a:ext>
            </a:extLst>
          </p:cNvPr>
          <p:cNvSpPr>
            <a:spLocks noGrp="1"/>
          </p:cNvSpPr>
          <p:nvPr>
            <p:ph type="body" idx="1"/>
          </p:nvPr>
        </p:nvSpPr>
        <p:spPr>
          <a:xfrm>
            <a:off x="2994025" y="22029738"/>
            <a:ext cx="37857113" cy="7200900"/>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3185097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C6CB8-467F-4FB2-AEBB-D4CA99F44048}"/>
              </a:ext>
            </a:extLst>
          </p:cNvPr>
          <p:cNvSpPr>
            <a:spLocks noGrp="1"/>
          </p:cNvSpPr>
          <p:nvPr>
            <p:ph type="title"/>
          </p:nvPr>
        </p:nvSpPr>
        <p:spPr>
          <a:xfrm>
            <a:off x="3017838" y="1752600"/>
            <a:ext cx="37855525" cy="6362700"/>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3D8B33A1-80D9-409E-A3FE-D1EABF294EDC}"/>
              </a:ext>
            </a:extLst>
          </p:cNvPr>
          <p:cNvSpPr>
            <a:spLocks noGrp="1"/>
          </p:cNvSpPr>
          <p:nvPr>
            <p:ph sz="half" idx="1"/>
          </p:nvPr>
        </p:nvSpPr>
        <p:spPr>
          <a:xfrm>
            <a:off x="3017838" y="8763000"/>
            <a:ext cx="18851562" cy="208867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484F06F-EBCF-4274-BF4E-6D156E7EE8B3}"/>
              </a:ext>
            </a:extLst>
          </p:cNvPr>
          <p:cNvSpPr>
            <a:spLocks noGrp="1"/>
          </p:cNvSpPr>
          <p:nvPr>
            <p:ph sz="half" idx="2"/>
          </p:nvPr>
        </p:nvSpPr>
        <p:spPr>
          <a:xfrm>
            <a:off x="22021800" y="8763000"/>
            <a:ext cx="18851563" cy="208867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5789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C3170-A98E-46CB-9C02-80E829E5B120}"/>
              </a:ext>
            </a:extLst>
          </p:cNvPr>
          <p:cNvSpPr>
            <a:spLocks noGrp="1"/>
          </p:cNvSpPr>
          <p:nvPr>
            <p:ph type="title"/>
          </p:nvPr>
        </p:nvSpPr>
        <p:spPr>
          <a:xfrm>
            <a:off x="3022600" y="1752600"/>
            <a:ext cx="37857113" cy="636270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BC6DC68E-37E4-4C1B-92B4-FB74D67950D5}"/>
              </a:ext>
            </a:extLst>
          </p:cNvPr>
          <p:cNvSpPr>
            <a:spLocks noGrp="1"/>
          </p:cNvSpPr>
          <p:nvPr>
            <p:ph type="body" idx="1"/>
          </p:nvPr>
        </p:nvSpPr>
        <p:spPr>
          <a:xfrm>
            <a:off x="3022600" y="8069263"/>
            <a:ext cx="18568988" cy="39544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57C8FE6-62CE-490B-832B-2577CE29ABA4}"/>
              </a:ext>
            </a:extLst>
          </p:cNvPr>
          <p:cNvSpPr>
            <a:spLocks noGrp="1"/>
          </p:cNvSpPr>
          <p:nvPr>
            <p:ph sz="half" idx="2"/>
          </p:nvPr>
        </p:nvSpPr>
        <p:spPr>
          <a:xfrm>
            <a:off x="3022600" y="12023725"/>
            <a:ext cx="18568988" cy="17686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8E750D-EE9E-49C4-98F2-E3FA1836209A}"/>
              </a:ext>
            </a:extLst>
          </p:cNvPr>
          <p:cNvSpPr>
            <a:spLocks noGrp="1"/>
          </p:cNvSpPr>
          <p:nvPr>
            <p:ph type="body" sz="quarter" idx="3"/>
          </p:nvPr>
        </p:nvSpPr>
        <p:spPr>
          <a:xfrm>
            <a:off x="22220238" y="8069263"/>
            <a:ext cx="18659475" cy="39544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7324A3B-00F2-48E0-BFFC-073E990241C8}"/>
              </a:ext>
            </a:extLst>
          </p:cNvPr>
          <p:cNvSpPr>
            <a:spLocks noGrp="1"/>
          </p:cNvSpPr>
          <p:nvPr>
            <p:ph sz="quarter" idx="4"/>
          </p:nvPr>
        </p:nvSpPr>
        <p:spPr>
          <a:xfrm>
            <a:off x="22220238" y="12023725"/>
            <a:ext cx="18659475" cy="17686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1342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D47F-1588-43A3-AAF5-6EEE31595146}"/>
              </a:ext>
            </a:extLst>
          </p:cNvPr>
          <p:cNvSpPr>
            <a:spLocks noGrp="1"/>
          </p:cNvSpPr>
          <p:nvPr>
            <p:ph type="title"/>
          </p:nvPr>
        </p:nvSpPr>
        <p:spPr>
          <a:xfrm>
            <a:off x="3017838" y="1752600"/>
            <a:ext cx="37855525" cy="63627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37925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1558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0BC4F-FF41-44B9-9C35-B296F6B5DC2D}"/>
              </a:ext>
            </a:extLst>
          </p:cNvPr>
          <p:cNvSpPr>
            <a:spLocks noGrp="1"/>
          </p:cNvSpPr>
          <p:nvPr>
            <p:ph type="title"/>
          </p:nvPr>
        </p:nvSpPr>
        <p:spPr>
          <a:xfrm>
            <a:off x="3022600" y="2193925"/>
            <a:ext cx="14157325" cy="7681913"/>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640538-C3A5-4F31-97C5-FEF70940CE2F}"/>
              </a:ext>
            </a:extLst>
          </p:cNvPr>
          <p:cNvSpPr>
            <a:spLocks noGrp="1"/>
          </p:cNvSpPr>
          <p:nvPr>
            <p:ph idx="1"/>
          </p:nvPr>
        </p:nvSpPr>
        <p:spPr>
          <a:xfrm>
            <a:off x="18659475" y="4740275"/>
            <a:ext cx="22220238" cy="23393400"/>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220D6F-0E27-4AD9-9BE5-5F99B4AA6AC5}"/>
              </a:ext>
            </a:extLst>
          </p:cNvPr>
          <p:cNvSpPr>
            <a:spLocks noGrp="1"/>
          </p:cNvSpPr>
          <p:nvPr>
            <p:ph type="body" sz="half" idx="2"/>
          </p:nvPr>
        </p:nvSpPr>
        <p:spPr>
          <a:xfrm>
            <a:off x="3022600" y="9875838"/>
            <a:ext cx="14157325" cy="18295937"/>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3449360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721ED-19FD-4A4D-A89E-CC22C3A4A510}"/>
              </a:ext>
            </a:extLst>
          </p:cNvPr>
          <p:cNvSpPr>
            <a:spLocks noGrp="1"/>
          </p:cNvSpPr>
          <p:nvPr>
            <p:ph type="title"/>
          </p:nvPr>
        </p:nvSpPr>
        <p:spPr>
          <a:xfrm>
            <a:off x="3022600" y="2193925"/>
            <a:ext cx="14157325" cy="7681913"/>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B94502-3CAA-4074-A8BA-FC2DCA06FC74}"/>
              </a:ext>
            </a:extLst>
          </p:cNvPr>
          <p:cNvSpPr>
            <a:spLocks noGrp="1"/>
          </p:cNvSpPr>
          <p:nvPr>
            <p:ph type="pic" idx="1"/>
          </p:nvPr>
        </p:nvSpPr>
        <p:spPr>
          <a:xfrm>
            <a:off x="18659475" y="4740275"/>
            <a:ext cx="22220238" cy="233934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a:extLst>
              <a:ext uri="{FF2B5EF4-FFF2-40B4-BE49-F238E27FC236}">
                <a16:creationId xmlns:a16="http://schemas.microsoft.com/office/drawing/2014/main" id="{D45B5AFF-D7BE-42E7-B291-EF29676055A0}"/>
              </a:ext>
            </a:extLst>
          </p:cNvPr>
          <p:cNvSpPr>
            <a:spLocks noGrp="1"/>
          </p:cNvSpPr>
          <p:nvPr>
            <p:ph type="body" sz="half" idx="2"/>
          </p:nvPr>
        </p:nvSpPr>
        <p:spPr>
          <a:xfrm>
            <a:off x="3022600" y="9875838"/>
            <a:ext cx="14157325" cy="18295937"/>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3558700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eaLnBrk="0" fontAlgn="base" hangingPunct="0">
        <a:spcBef>
          <a:spcPct val="0"/>
        </a:spcBef>
        <a:spcAft>
          <a:spcPct val="0"/>
        </a:spcAft>
        <a:defRPr sz="21100" kern="1200">
          <a:solidFill>
            <a:schemeClr val="tx2"/>
          </a:solidFill>
          <a:latin typeface="+mj-lt"/>
          <a:ea typeface="+mj-ea"/>
          <a:cs typeface="+mj-cs"/>
        </a:defRPr>
      </a:lvl1pPr>
      <a:lvl2pPr algn="ctr" defTabSz="4389438" rtl="0" eaLnBrk="0" fontAlgn="base" hangingPunct="0">
        <a:spcBef>
          <a:spcPct val="0"/>
        </a:spcBef>
        <a:spcAft>
          <a:spcPct val="0"/>
        </a:spcAft>
        <a:defRPr sz="21100">
          <a:solidFill>
            <a:schemeClr val="tx2"/>
          </a:solidFill>
          <a:latin typeface="Arial" panose="020B0604020202020204" pitchFamily="34" charset="0"/>
          <a:ea typeface="ヒラギノ角ゴ Pro W3" charset="-128"/>
        </a:defRPr>
      </a:lvl2pPr>
      <a:lvl3pPr algn="ctr" defTabSz="4389438" rtl="0" eaLnBrk="0" fontAlgn="base" hangingPunct="0">
        <a:spcBef>
          <a:spcPct val="0"/>
        </a:spcBef>
        <a:spcAft>
          <a:spcPct val="0"/>
        </a:spcAft>
        <a:defRPr sz="21100">
          <a:solidFill>
            <a:schemeClr val="tx2"/>
          </a:solidFill>
          <a:latin typeface="Arial" panose="020B0604020202020204" pitchFamily="34" charset="0"/>
          <a:ea typeface="ヒラギノ角ゴ Pro W3" charset="-128"/>
        </a:defRPr>
      </a:lvl3pPr>
      <a:lvl4pPr algn="ctr" defTabSz="4389438" rtl="0" eaLnBrk="0" fontAlgn="base" hangingPunct="0">
        <a:spcBef>
          <a:spcPct val="0"/>
        </a:spcBef>
        <a:spcAft>
          <a:spcPct val="0"/>
        </a:spcAft>
        <a:defRPr sz="21100">
          <a:solidFill>
            <a:schemeClr val="tx2"/>
          </a:solidFill>
          <a:latin typeface="Arial" panose="020B0604020202020204" pitchFamily="34" charset="0"/>
          <a:ea typeface="ヒラギノ角ゴ Pro W3" charset="-128"/>
        </a:defRPr>
      </a:lvl4pPr>
      <a:lvl5pPr algn="ctr" defTabSz="4389438" rtl="0" eaLnBrk="0" fontAlgn="base" hangingPunct="0">
        <a:spcBef>
          <a:spcPct val="0"/>
        </a:spcBef>
        <a:spcAft>
          <a:spcPct val="0"/>
        </a:spcAft>
        <a:defRPr sz="21100">
          <a:solidFill>
            <a:schemeClr val="tx2"/>
          </a:solidFill>
          <a:latin typeface="Arial" panose="020B0604020202020204" pitchFamily="34" charset="0"/>
          <a:ea typeface="ヒラギノ角ゴ Pro W3" charset="-128"/>
        </a:defRPr>
      </a:lvl5pPr>
      <a:lvl6pPr marL="457200" algn="ctr" defTabSz="4389438" rtl="0" fontAlgn="base">
        <a:spcBef>
          <a:spcPct val="0"/>
        </a:spcBef>
        <a:spcAft>
          <a:spcPct val="0"/>
        </a:spcAft>
        <a:defRPr sz="21100">
          <a:solidFill>
            <a:schemeClr val="tx2"/>
          </a:solidFill>
          <a:latin typeface="Arial" panose="020B0604020202020204" pitchFamily="34" charset="0"/>
          <a:ea typeface="ヒラギノ角ゴ Pro W3" charset="-128"/>
        </a:defRPr>
      </a:lvl6pPr>
      <a:lvl7pPr marL="914400" algn="ctr" defTabSz="4389438" rtl="0" fontAlgn="base">
        <a:spcBef>
          <a:spcPct val="0"/>
        </a:spcBef>
        <a:spcAft>
          <a:spcPct val="0"/>
        </a:spcAft>
        <a:defRPr sz="21100">
          <a:solidFill>
            <a:schemeClr val="tx2"/>
          </a:solidFill>
          <a:latin typeface="Arial" panose="020B0604020202020204" pitchFamily="34" charset="0"/>
          <a:ea typeface="ヒラギノ角ゴ Pro W3" charset="-128"/>
        </a:defRPr>
      </a:lvl7pPr>
      <a:lvl8pPr marL="1371600" algn="ctr" defTabSz="4389438" rtl="0" fontAlgn="base">
        <a:spcBef>
          <a:spcPct val="0"/>
        </a:spcBef>
        <a:spcAft>
          <a:spcPct val="0"/>
        </a:spcAft>
        <a:defRPr sz="21100">
          <a:solidFill>
            <a:schemeClr val="tx2"/>
          </a:solidFill>
          <a:latin typeface="Arial" panose="020B0604020202020204" pitchFamily="34" charset="0"/>
          <a:ea typeface="ヒラギノ角ゴ Pro W3" charset="-128"/>
        </a:defRPr>
      </a:lvl8pPr>
      <a:lvl9pPr marL="1828800" algn="ctr" defTabSz="4389438" rtl="0" fontAlgn="base">
        <a:spcBef>
          <a:spcPct val="0"/>
        </a:spcBef>
        <a:spcAft>
          <a:spcPct val="0"/>
        </a:spcAft>
        <a:defRPr sz="21100">
          <a:solidFill>
            <a:schemeClr val="tx2"/>
          </a:solidFill>
          <a:latin typeface="Arial" panose="020B0604020202020204" pitchFamily="34" charset="0"/>
          <a:ea typeface="ヒラギノ角ゴ Pro W3" charset="-128"/>
        </a:defRPr>
      </a:lvl9pPr>
    </p:titleStyle>
    <p:bodyStyle>
      <a:lvl1pPr marL="1646238" indent="-1646238" algn="l" defTabSz="4389438" rtl="0" eaLnBrk="0" fontAlgn="base" hangingPunct="0">
        <a:spcBef>
          <a:spcPct val="20000"/>
        </a:spcBef>
        <a:spcAft>
          <a:spcPct val="0"/>
        </a:spcAft>
        <a:buChar char="•"/>
        <a:defRPr sz="15300" kern="1200">
          <a:solidFill>
            <a:schemeClr val="tx1"/>
          </a:solidFill>
          <a:latin typeface="+mn-lt"/>
          <a:ea typeface="+mn-ea"/>
          <a:cs typeface="+mn-cs"/>
        </a:defRPr>
      </a:lvl1pPr>
      <a:lvl2pPr marL="3565525" indent="-1370013" algn="l" defTabSz="4389438" rtl="0" eaLnBrk="0" fontAlgn="base" hangingPunct="0">
        <a:spcBef>
          <a:spcPct val="20000"/>
        </a:spcBef>
        <a:spcAft>
          <a:spcPct val="0"/>
        </a:spcAft>
        <a:buChar char="–"/>
        <a:defRPr sz="13500" kern="1200">
          <a:solidFill>
            <a:schemeClr val="tx1"/>
          </a:solidFill>
          <a:latin typeface="+mn-lt"/>
          <a:ea typeface="+mn-ea"/>
          <a:cs typeface="+mn-cs"/>
        </a:defRPr>
      </a:lvl2pPr>
      <a:lvl3pPr marL="5486400" indent="-1096963" algn="l" defTabSz="4389438" rtl="0" eaLnBrk="0" fontAlgn="base" hangingPunct="0">
        <a:spcBef>
          <a:spcPct val="20000"/>
        </a:spcBef>
        <a:spcAft>
          <a:spcPct val="0"/>
        </a:spcAft>
        <a:buChar char="•"/>
        <a:defRPr sz="11500" kern="1200">
          <a:solidFill>
            <a:schemeClr val="tx1"/>
          </a:solidFill>
          <a:latin typeface="+mn-lt"/>
          <a:ea typeface="+mn-ea"/>
          <a:cs typeface="+mn-cs"/>
        </a:defRPr>
      </a:lvl3pPr>
      <a:lvl4pPr marL="7680325" indent="-1096963" algn="l" defTabSz="4389438" rtl="0" eaLnBrk="0" fontAlgn="base" hangingPunct="0">
        <a:spcBef>
          <a:spcPct val="20000"/>
        </a:spcBef>
        <a:spcAft>
          <a:spcPct val="0"/>
        </a:spcAft>
        <a:buChar char="–"/>
        <a:defRPr sz="9600" kern="1200">
          <a:solidFill>
            <a:schemeClr val="tx1"/>
          </a:solidFill>
          <a:latin typeface="+mn-lt"/>
          <a:ea typeface="+mn-ea"/>
          <a:cs typeface="+mn-cs"/>
        </a:defRPr>
      </a:lvl4pPr>
      <a:lvl5pPr marL="9875838" indent="-1098550" algn="l" defTabSz="4389438" rtl="0" eaLnBrk="0" fontAlgn="base" hangingPunct="0">
        <a:spcBef>
          <a:spcPct val="20000"/>
        </a:spcBef>
        <a:spcAft>
          <a:spcPct val="0"/>
        </a:spcAft>
        <a:buChar char="»"/>
        <a:defRPr sz="9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3.jpe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Rectangle 6">
            <a:extLst>
              <a:ext uri="{FF2B5EF4-FFF2-40B4-BE49-F238E27FC236}">
                <a16:creationId xmlns:a16="http://schemas.microsoft.com/office/drawing/2014/main" id="{36FD2A80-0858-4506-A975-843253CD837F}"/>
              </a:ext>
            </a:extLst>
          </p:cNvPr>
          <p:cNvSpPr>
            <a:spLocks noChangeArrowheads="1"/>
          </p:cNvSpPr>
          <p:nvPr/>
        </p:nvSpPr>
        <p:spPr bwMode="auto">
          <a:xfrm>
            <a:off x="914400" y="914400"/>
            <a:ext cx="42062400" cy="3395663"/>
          </a:xfrm>
          <a:prstGeom prst="rect">
            <a:avLst/>
          </a:prstGeom>
          <a:solidFill>
            <a:srgbClr val="99CCFF"/>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endParaRPr lang="en-US" altLang="en-US"/>
          </a:p>
        </p:txBody>
      </p:sp>
      <p:sp>
        <p:nvSpPr>
          <p:cNvPr id="1027" name="Text Box 5">
            <a:extLst>
              <a:ext uri="{FF2B5EF4-FFF2-40B4-BE49-F238E27FC236}">
                <a16:creationId xmlns:a16="http://schemas.microsoft.com/office/drawing/2014/main" id="{D53592F6-CB9E-4BCD-A19C-2EE5A5CD9401}"/>
              </a:ext>
            </a:extLst>
          </p:cNvPr>
          <p:cNvSpPr txBox="1">
            <a:spLocks noChangeArrowheads="1"/>
          </p:cNvSpPr>
          <p:nvPr/>
        </p:nvSpPr>
        <p:spPr bwMode="auto">
          <a:xfrm>
            <a:off x="6708775" y="1284288"/>
            <a:ext cx="30473650" cy="10017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r>
              <a:rPr lang="en-US" altLang="en-US" sz="6000" b="1">
                <a:latin typeface="Arial Nova Light" panose="020B0304020202020204" pitchFamily="34" charset="0"/>
              </a:rPr>
              <a:t>Landscape Patterns Drive Variability In Water Chemistry Across Sub-tropical Urban Streams</a:t>
            </a:r>
          </a:p>
        </p:txBody>
      </p:sp>
      <p:grpSp>
        <p:nvGrpSpPr>
          <p:cNvPr id="1028" name="Group 16">
            <a:extLst>
              <a:ext uri="{FF2B5EF4-FFF2-40B4-BE49-F238E27FC236}">
                <a16:creationId xmlns:a16="http://schemas.microsoft.com/office/drawing/2014/main" id="{2DE4018B-53D7-4A71-8E72-7B8252C8273B}"/>
              </a:ext>
            </a:extLst>
          </p:cNvPr>
          <p:cNvGrpSpPr>
            <a:grpSpLocks/>
          </p:cNvGrpSpPr>
          <p:nvPr/>
        </p:nvGrpSpPr>
        <p:grpSpPr bwMode="auto">
          <a:xfrm>
            <a:off x="914400" y="4495800"/>
            <a:ext cx="10470218" cy="1046162"/>
            <a:chOff x="576" y="3504"/>
            <a:chExt cx="6336" cy="768"/>
          </a:xfrm>
        </p:grpSpPr>
        <p:sp>
          <p:nvSpPr>
            <p:cNvPr id="1066" name="Rectangle 4">
              <a:extLst>
                <a:ext uri="{FF2B5EF4-FFF2-40B4-BE49-F238E27FC236}">
                  <a16:creationId xmlns:a16="http://schemas.microsoft.com/office/drawing/2014/main" id="{B6410B62-418B-4991-BAE5-EE7333779C7E}"/>
                </a:ext>
              </a:extLst>
            </p:cNvPr>
            <p:cNvSpPr>
              <a:spLocks noChangeArrowheads="1"/>
            </p:cNvSpPr>
            <p:nvPr/>
          </p:nvSpPr>
          <p:spPr bwMode="auto">
            <a:xfrm>
              <a:off x="576" y="3504"/>
              <a:ext cx="6336" cy="768"/>
            </a:xfrm>
            <a:prstGeom prst="rect">
              <a:avLst/>
            </a:prstGeom>
            <a:solidFill>
              <a:srgbClr val="99CC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endParaRPr lang="en-US" altLang="en-US"/>
            </a:p>
          </p:txBody>
        </p:sp>
        <p:sp>
          <p:nvSpPr>
            <p:cNvPr id="1067" name="Text Box 8">
              <a:extLst>
                <a:ext uri="{FF2B5EF4-FFF2-40B4-BE49-F238E27FC236}">
                  <a16:creationId xmlns:a16="http://schemas.microsoft.com/office/drawing/2014/main" id="{4BD238EA-0A54-440C-A82D-27BF9804FF43}"/>
                </a:ext>
              </a:extLst>
            </p:cNvPr>
            <p:cNvSpPr txBox="1">
              <a:spLocks noChangeArrowheads="1"/>
            </p:cNvSpPr>
            <p:nvPr/>
          </p:nvSpPr>
          <p:spPr bwMode="auto">
            <a:xfrm>
              <a:off x="864" y="3629"/>
              <a:ext cx="3744" cy="5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spcBef>
                  <a:spcPct val="50000"/>
                </a:spcBef>
              </a:pPr>
              <a:r>
                <a:rPr lang="en-US" altLang="en-US" sz="4100" b="1"/>
                <a:t>INTRODUCTION</a:t>
              </a:r>
              <a:endParaRPr lang="en-US" altLang="en-US" sz="2100"/>
            </a:p>
          </p:txBody>
        </p:sp>
      </p:grpSp>
      <p:sp>
        <p:nvSpPr>
          <p:cNvPr id="1029" name="Text Box 11">
            <a:extLst>
              <a:ext uri="{FF2B5EF4-FFF2-40B4-BE49-F238E27FC236}">
                <a16:creationId xmlns:a16="http://schemas.microsoft.com/office/drawing/2014/main" id="{5CBF4CC9-FD81-48EA-BB7E-CA6E241167AA}"/>
              </a:ext>
            </a:extLst>
          </p:cNvPr>
          <p:cNvSpPr txBox="1">
            <a:spLocks noChangeArrowheads="1"/>
          </p:cNvSpPr>
          <p:nvPr/>
        </p:nvSpPr>
        <p:spPr bwMode="auto">
          <a:xfrm>
            <a:off x="10385425" y="2514600"/>
            <a:ext cx="23120350" cy="17256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lgn="ctr">
              <a:spcBef>
                <a:spcPct val="50000"/>
              </a:spcBef>
            </a:pPr>
            <a:r>
              <a:rPr lang="en-US" altLang="en-US" sz="4800" b="1">
                <a:latin typeface="Arial Nova Light" panose="020B0304020202020204" pitchFamily="34" charset="0"/>
              </a:rPr>
              <a:t>Emily Taylor and Alexander J. Reisinger</a:t>
            </a:r>
          </a:p>
          <a:p>
            <a:pPr algn="ctr">
              <a:spcBef>
                <a:spcPts val="1600"/>
              </a:spcBef>
            </a:pPr>
            <a:r>
              <a:rPr lang="en-US" altLang="en-US" sz="4400">
                <a:latin typeface="Arial Nova Light" panose="020B0304020202020204" pitchFamily="34" charset="0"/>
              </a:rPr>
              <a:t>Soil and Water Sciences Department, University of Florida</a:t>
            </a:r>
          </a:p>
        </p:txBody>
      </p:sp>
      <p:grpSp>
        <p:nvGrpSpPr>
          <p:cNvPr id="1030" name="Group 17">
            <a:extLst>
              <a:ext uri="{FF2B5EF4-FFF2-40B4-BE49-F238E27FC236}">
                <a16:creationId xmlns:a16="http://schemas.microsoft.com/office/drawing/2014/main" id="{D935562E-37AF-4518-85E0-1EFAE3952D35}"/>
              </a:ext>
            </a:extLst>
          </p:cNvPr>
          <p:cNvGrpSpPr>
            <a:grpSpLocks/>
          </p:cNvGrpSpPr>
          <p:nvPr/>
        </p:nvGrpSpPr>
        <p:grpSpPr bwMode="auto">
          <a:xfrm>
            <a:off x="872798" y="24809189"/>
            <a:ext cx="10470218" cy="1046162"/>
            <a:chOff x="576" y="3504"/>
            <a:chExt cx="6336" cy="768"/>
          </a:xfrm>
        </p:grpSpPr>
        <p:sp>
          <p:nvSpPr>
            <p:cNvPr id="1064" name="Rectangle 18">
              <a:extLst>
                <a:ext uri="{FF2B5EF4-FFF2-40B4-BE49-F238E27FC236}">
                  <a16:creationId xmlns:a16="http://schemas.microsoft.com/office/drawing/2014/main" id="{C1E993F5-FA9C-4F26-8B53-B482051B761B}"/>
                </a:ext>
              </a:extLst>
            </p:cNvPr>
            <p:cNvSpPr>
              <a:spLocks noChangeArrowheads="1"/>
            </p:cNvSpPr>
            <p:nvPr/>
          </p:nvSpPr>
          <p:spPr bwMode="auto">
            <a:xfrm>
              <a:off x="576" y="3504"/>
              <a:ext cx="6336" cy="768"/>
            </a:xfrm>
            <a:prstGeom prst="rect">
              <a:avLst/>
            </a:prstGeom>
            <a:solidFill>
              <a:srgbClr val="99CC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endParaRPr lang="en-US" altLang="en-US"/>
            </a:p>
          </p:txBody>
        </p:sp>
        <p:sp>
          <p:nvSpPr>
            <p:cNvPr id="1065" name="Text Box 19">
              <a:extLst>
                <a:ext uri="{FF2B5EF4-FFF2-40B4-BE49-F238E27FC236}">
                  <a16:creationId xmlns:a16="http://schemas.microsoft.com/office/drawing/2014/main" id="{FFBB03AC-527B-4628-876A-58F05BADF944}"/>
                </a:ext>
              </a:extLst>
            </p:cNvPr>
            <p:cNvSpPr txBox="1">
              <a:spLocks noChangeArrowheads="1"/>
            </p:cNvSpPr>
            <p:nvPr/>
          </p:nvSpPr>
          <p:spPr bwMode="auto">
            <a:xfrm>
              <a:off x="864" y="3629"/>
              <a:ext cx="3743" cy="5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spcBef>
                  <a:spcPct val="50000"/>
                </a:spcBef>
              </a:pPr>
              <a:r>
                <a:rPr lang="en-US" altLang="en-US" sz="4100" b="1"/>
                <a:t>METHODS</a:t>
              </a:r>
              <a:endParaRPr lang="en-US" altLang="en-US" sz="2100"/>
            </a:p>
          </p:txBody>
        </p:sp>
      </p:grpSp>
      <p:grpSp>
        <p:nvGrpSpPr>
          <p:cNvPr id="1031" name="Group 20">
            <a:extLst>
              <a:ext uri="{FF2B5EF4-FFF2-40B4-BE49-F238E27FC236}">
                <a16:creationId xmlns:a16="http://schemas.microsoft.com/office/drawing/2014/main" id="{F123FE3F-AD00-4558-A29A-3882AE29AF1F}"/>
              </a:ext>
            </a:extLst>
          </p:cNvPr>
          <p:cNvGrpSpPr>
            <a:grpSpLocks/>
          </p:cNvGrpSpPr>
          <p:nvPr/>
        </p:nvGrpSpPr>
        <p:grpSpPr bwMode="auto">
          <a:xfrm>
            <a:off x="12484307" y="4495800"/>
            <a:ext cx="15917264" cy="1046162"/>
            <a:chOff x="576" y="3504"/>
            <a:chExt cx="6336" cy="768"/>
          </a:xfrm>
        </p:grpSpPr>
        <p:sp>
          <p:nvSpPr>
            <p:cNvPr id="1062" name="Rectangle 21">
              <a:extLst>
                <a:ext uri="{FF2B5EF4-FFF2-40B4-BE49-F238E27FC236}">
                  <a16:creationId xmlns:a16="http://schemas.microsoft.com/office/drawing/2014/main" id="{08725EF2-0F1C-4211-A6FB-23E29D5471AD}"/>
                </a:ext>
              </a:extLst>
            </p:cNvPr>
            <p:cNvSpPr>
              <a:spLocks noChangeArrowheads="1"/>
            </p:cNvSpPr>
            <p:nvPr/>
          </p:nvSpPr>
          <p:spPr bwMode="auto">
            <a:xfrm>
              <a:off x="576" y="3504"/>
              <a:ext cx="6336" cy="768"/>
            </a:xfrm>
            <a:prstGeom prst="rect">
              <a:avLst/>
            </a:prstGeom>
            <a:solidFill>
              <a:srgbClr val="99CC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endParaRPr lang="en-US" altLang="en-US"/>
            </a:p>
          </p:txBody>
        </p:sp>
        <p:sp>
          <p:nvSpPr>
            <p:cNvPr id="1063" name="Text Box 22">
              <a:extLst>
                <a:ext uri="{FF2B5EF4-FFF2-40B4-BE49-F238E27FC236}">
                  <a16:creationId xmlns:a16="http://schemas.microsoft.com/office/drawing/2014/main" id="{C3EBAB04-379A-4143-A9C1-4301D84C1367}"/>
                </a:ext>
              </a:extLst>
            </p:cNvPr>
            <p:cNvSpPr txBox="1">
              <a:spLocks noChangeArrowheads="1"/>
            </p:cNvSpPr>
            <p:nvPr/>
          </p:nvSpPr>
          <p:spPr bwMode="auto">
            <a:xfrm>
              <a:off x="864" y="3629"/>
              <a:ext cx="3743" cy="5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spcBef>
                  <a:spcPct val="50000"/>
                </a:spcBef>
              </a:pPr>
              <a:r>
                <a:rPr lang="en-US" altLang="en-US" sz="4100" b="1"/>
                <a:t>STUDY SITES</a:t>
              </a:r>
              <a:endParaRPr lang="en-US" altLang="en-US" sz="2100"/>
            </a:p>
          </p:txBody>
        </p:sp>
      </p:grpSp>
      <p:grpSp>
        <p:nvGrpSpPr>
          <p:cNvPr id="1032" name="Group 26">
            <a:extLst>
              <a:ext uri="{FF2B5EF4-FFF2-40B4-BE49-F238E27FC236}">
                <a16:creationId xmlns:a16="http://schemas.microsoft.com/office/drawing/2014/main" id="{5AA5A005-275F-439B-B620-2685C4049FE7}"/>
              </a:ext>
            </a:extLst>
          </p:cNvPr>
          <p:cNvGrpSpPr>
            <a:grpSpLocks/>
          </p:cNvGrpSpPr>
          <p:nvPr/>
        </p:nvGrpSpPr>
        <p:grpSpPr bwMode="auto">
          <a:xfrm>
            <a:off x="914400" y="15853951"/>
            <a:ext cx="10470218" cy="1138649"/>
            <a:chOff x="576" y="3504"/>
            <a:chExt cx="6336" cy="768"/>
          </a:xfrm>
        </p:grpSpPr>
        <p:sp>
          <p:nvSpPr>
            <p:cNvPr id="1060" name="Rectangle 27">
              <a:extLst>
                <a:ext uri="{FF2B5EF4-FFF2-40B4-BE49-F238E27FC236}">
                  <a16:creationId xmlns:a16="http://schemas.microsoft.com/office/drawing/2014/main" id="{3D37A4EF-A0C9-4BD3-8067-2D53454C7242}"/>
                </a:ext>
              </a:extLst>
            </p:cNvPr>
            <p:cNvSpPr>
              <a:spLocks noChangeArrowheads="1"/>
            </p:cNvSpPr>
            <p:nvPr/>
          </p:nvSpPr>
          <p:spPr bwMode="auto">
            <a:xfrm>
              <a:off x="576" y="3504"/>
              <a:ext cx="6336" cy="768"/>
            </a:xfrm>
            <a:prstGeom prst="rect">
              <a:avLst/>
            </a:prstGeom>
            <a:solidFill>
              <a:srgbClr val="99CC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endParaRPr lang="en-US" altLang="en-US"/>
            </a:p>
          </p:txBody>
        </p:sp>
        <p:sp>
          <p:nvSpPr>
            <p:cNvPr id="1061" name="Text Box 28">
              <a:extLst>
                <a:ext uri="{FF2B5EF4-FFF2-40B4-BE49-F238E27FC236}">
                  <a16:creationId xmlns:a16="http://schemas.microsoft.com/office/drawing/2014/main" id="{9C27FEBC-3AE8-409C-9611-618C34D4EAAE}"/>
                </a:ext>
              </a:extLst>
            </p:cNvPr>
            <p:cNvSpPr txBox="1">
              <a:spLocks noChangeArrowheads="1"/>
            </p:cNvSpPr>
            <p:nvPr/>
          </p:nvSpPr>
          <p:spPr bwMode="auto">
            <a:xfrm>
              <a:off x="864" y="3629"/>
              <a:ext cx="5441" cy="4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spcBef>
                  <a:spcPct val="50000"/>
                </a:spcBef>
              </a:pPr>
              <a:r>
                <a:rPr lang="en-US" altLang="en-US" sz="4100" b="1" dirty="0"/>
                <a:t>HYPOTHESIS &amp; OBJECTIVES</a:t>
              </a:r>
              <a:endParaRPr lang="en-US" altLang="en-US" sz="2100" dirty="0"/>
            </a:p>
          </p:txBody>
        </p:sp>
      </p:grpSp>
      <p:grpSp>
        <p:nvGrpSpPr>
          <p:cNvPr id="1033" name="Group 29">
            <a:extLst>
              <a:ext uri="{FF2B5EF4-FFF2-40B4-BE49-F238E27FC236}">
                <a16:creationId xmlns:a16="http://schemas.microsoft.com/office/drawing/2014/main" id="{08D896D0-E200-4177-BAA4-7712458BE3E2}"/>
              </a:ext>
            </a:extLst>
          </p:cNvPr>
          <p:cNvGrpSpPr>
            <a:grpSpLocks/>
          </p:cNvGrpSpPr>
          <p:nvPr/>
        </p:nvGrpSpPr>
        <p:grpSpPr bwMode="auto">
          <a:xfrm>
            <a:off x="29125083" y="4495800"/>
            <a:ext cx="13883467" cy="1046162"/>
            <a:chOff x="576" y="3504"/>
            <a:chExt cx="6336" cy="768"/>
          </a:xfrm>
        </p:grpSpPr>
        <p:sp>
          <p:nvSpPr>
            <p:cNvPr id="1058" name="Rectangle 30">
              <a:extLst>
                <a:ext uri="{FF2B5EF4-FFF2-40B4-BE49-F238E27FC236}">
                  <a16:creationId xmlns:a16="http://schemas.microsoft.com/office/drawing/2014/main" id="{8087CE72-82E4-4D41-878F-C1DAEA8E37B0}"/>
                </a:ext>
              </a:extLst>
            </p:cNvPr>
            <p:cNvSpPr>
              <a:spLocks noChangeArrowheads="1"/>
            </p:cNvSpPr>
            <p:nvPr/>
          </p:nvSpPr>
          <p:spPr bwMode="auto">
            <a:xfrm>
              <a:off x="576" y="3504"/>
              <a:ext cx="6336" cy="768"/>
            </a:xfrm>
            <a:prstGeom prst="rect">
              <a:avLst/>
            </a:prstGeom>
            <a:solidFill>
              <a:srgbClr val="99CC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endParaRPr lang="en-US" altLang="en-US"/>
            </a:p>
          </p:txBody>
        </p:sp>
        <p:sp>
          <p:nvSpPr>
            <p:cNvPr id="1059" name="Text Box 31">
              <a:extLst>
                <a:ext uri="{FF2B5EF4-FFF2-40B4-BE49-F238E27FC236}">
                  <a16:creationId xmlns:a16="http://schemas.microsoft.com/office/drawing/2014/main" id="{208E4EF6-0A2D-48F9-A06F-A5A7B6309353}"/>
                </a:ext>
              </a:extLst>
            </p:cNvPr>
            <p:cNvSpPr txBox="1">
              <a:spLocks noChangeArrowheads="1"/>
            </p:cNvSpPr>
            <p:nvPr/>
          </p:nvSpPr>
          <p:spPr bwMode="auto">
            <a:xfrm>
              <a:off x="864" y="3629"/>
              <a:ext cx="3744" cy="5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spcBef>
                  <a:spcPct val="50000"/>
                </a:spcBef>
              </a:pPr>
              <a:r>
                <a:rPr lang="en-US" altLang="en-US" sz="4100" b="1"/>
                <a:t>RESULTS</a:t>
              </a:r>
              <a:endParaRPr lang="en-US" altLang="en-US" sz="2100"/>
            </a:p>
          </p:txBody>
        </p:sp>
      </p:grpSp>
      <p:grpSp>
        <p:nvGrpSpPr>
          <p:cNvPr id="1034" name="Group 32">
            <a:extLst>
              <a:ext uri="{FF2B5EF4-FFF2-40B4-BE49-F238E27FC236}">
                <a16:creationId xmlns:a16="http://schemas.microsoft.com/office/drawing/2014/main" id="{D2026F1C-D878-4AD6-9F2A-BFC8D1E8D70C}"/>
              </a:ext>
            </a:extLst>
          </p:cNvPr>
          <p:cNvGrpSpPr>
            <a:grpSpLocks/>
          </p:cNvGrpSpPr>
          <p:nvPr/>
        </p:nvGrpSpPr>
        <p:grpSpPr bwMode="auto">
          <a:xfrm>
            <a:off x="29121407" y="20721185"/>
            <a:ext cx="13883466" cy="1173125"/>
            <a:chOff x="576" y="3504"/>
            <a:chExt cx="6336" cy="768"/>
          </a:xfrm>
        </p:grpSpPr>
        <p:sp>
          <p:nvSpPr>
            <p:cNvPr id="1056" name="Rectangle 33">
              <a:extLst>
                <a:ext uri="{FF2B5EF4-FFF2-40B4-BE49-F238E27FC236}">
                  <a16:creationId xmlns:a16="http://schemas.microsoft.com/office/drawing/2014/main" id="{CB06BD9F-33A1-48D9-B030-F41AEE326C33}"/>
                </a:ext>
              </a:extLst>
            </p:cNvPr>
            <p:cNvSpPr>
              <a:spLocks noChangeArrowheads="1"/>
            </p:cNvSpPr>
            <p:nvPr/>
          </p:nvSpPr>
          <p:spPr bwMode="auto">
            <a:xfrm>
              <a:off x="576" y="3504"/>
              <a:ext cx="6336" cy="768"/>
            </a:xfrm>
            <a:prstGeom prst="rect">
              <a:avLst/>
            </a:prstGeom>
            <a:solidFill>
              <a:srgbClr val="99CC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endParaRPr lang="en-US" altLang="en-US"/>
            </a:p>
          </p:txBody>
        </p:sp>
        <p:sp>
          <p:nvSpPr>
            <p:cNvPr id="1057" name="Text Box 34">
              <a:extLst>
                <a:ext uri="{FF2B5EF4-FFF2-40B4-BE49-F238E27FC236}">
                  <a16:creationId xmlns:a16="http://schemas.microsoft.com/office/drawing/2014/main" id="{3C13D80B-CDB7-4374-9098-03129F09FA5F}"/>
                </a:ext>
              </a:extLst>
            </p:cNvPr>
            <p:cNvSpPr txBox="1">
              <a:spLocks noChangeArrowheads="1"/>
            </p:cNvSpPr>
            <p:nvPr/>
          </p:nvSpPr>
          <p:spPr bwMode="auto">
            <a:xfrm>
              <a:off x="864" y="3629"/>
              <a:ext cx="5765" cy="5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spcBef>
                  <a:spcPct val="50000"/>
                </a:spcBef>
              </a:pPr>
              <a:r>
                <a:rPr lang="en-US" altLang="en-US" sz="4100" b="1" dirty="0"/>
                <a:t>CONCLUSIONS AND FUTURE RESEARCH</a:t>
              </a:r>
              <a:endParaRPr lang="en-US" altLang="en-US" sz="2100" dirty="0"/>
            </a:p>
          </p:txBody>
        </p:sp>
      </p:grpSp>
      <p:sp>
        <p:nvSpPr>
          <p:cNvPr id="2087" name="Text Box 39">
            <a:extLst>
              <a:ext uri="{FF2B5EF4-FFF2-40B4-BE49-F238E27FC236}">
                <a16:creationId xmlns:a16="http://schemas.microsoft.com/office/drawing/2014/main" id="{220EFB90-BAFA-49E2-B601-8A15EA48CFAB}"/>
              </a:ext>
            </a:extLst>
          </p:cNvPr>
          <p:cNvSpPr txBox="1">
            <a:spLocks noChangeArrowheads="1"/>
          </p:cNvSpPr>
          <p:nvPr/>
        </p:nvSpPr>
        <p:spPr bwMode="auto">
          <a:xfrm>
            <a:off x="933389" y="16992600"/>
            <a:ext cx="10117769" cy="7817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pPr algn="just">
              <a:spcBef>
                <a:spcPct val="50000"/>
              </a:spcBef>
              <a:defRPr/>
            </a:pPr>
            <a:r>
              <a:rPr lang="en-US" sz="2800" dirty="0"/>
              <a:t>Through regular monitoring of six streams in Gainesville, FL, spanning a landscape gradient encompassing variability in land-use, stream bed compositions, and nutrient input sources, we hope to: </a:t>
            </a:r>
          </a:p>
          <a:p>
            <a:pPr marL="274320" indent="-274320" algn="just">
              <a:spcBef>
                <a:spcPts val="1200"/>
              </a:spcBef>
              <a:buFont typeface="Wingdings" panose="05000000000000000000" pitchFamily="2" charset="2"/>
              <a:buChar char="§"/>
              <a:defRPr/>
            </a:pPr>
            <a:r>
              <a:rPr lang="en-US" sz="2800" dirty="0"/>
              <a:t>gain a broader understanding of how urban landscapes shape nutrient fluxes in urban streams, </a:t>
            </a:r>
          </a:p>
          <a:p>
            <a:pPr marL="274320" indent="-274320" algn="just">
              <a:spcBef>
                <a:spcPts val="1200"/>
              </a:spcBef>
              <a:buFont typeface="Wingdings" panose="05000000000000000000" pitchFamily="2" charset="2"/>
              <a:buChar char="§"/>
              <a:defRPr/>
            </a:pPr>
            <a:r>
              <a:rPr lang="en-US" sz="2800" dirty="0"/>
              <a:t>capture short- and long-term effects of the stormwater, land, and wastewater management strategies used in our study region,</a:t>
            </a:r>
          </a:p>
          <a:p>
            <a:pPr marL="274320" indent="-274320" algn="just">
              <a:spcBef>
                <a:spcPts val="1200"/>
              </a:spcBef>
              <a:buFont typeface="Wingdings" panose="05000000000000000000" pitchFamily="2" charset="2"/>
              <a:buChar char="§"/>
              <a:defRPr/>
            </a:pPr>
            <a:r>
              <a:rPr lang="en-US" sz="2800" dirty="0"/>
              <a:t>provide information on practices affecting water quality, </a:t>
            </a:r>
          </a:p>
          <a:p>
            <a:pPr marL="274320" indent="-274320" algn="just">
              <a:spcBef>
                <a:spcPts val="1200"/>
              </a:spcBef>
              <a:buFont typeface="Wingdings" panose="05000000000000000000" pitchFamily="2" charset="2"/>
              <a:buChar char="§"/>
              <a:defRPr/>
            </a:pPr>
            <a:r>
              <a:rPr lang="en-US" sz="2800" dirty="0"/>
              <a:t>and provide insight for alternative strategies to minimize the impact of urbanization on downstream water quality.</a:t>
            </a:r>
          </a:p>
          <a:p>
            <a:pPr algn="just">
              <a:spcBef>
                <a:spcPct val="50000"/>
              </a:spcBef>
              <a:defRPr/>
            </a:pPr>
            <a:r>
              <a:rPr lang="en-US" sz="2800" dirty="0"/>
              <a:t>We hypothesize that streams with more urbanized watersheds will exhibit both higher mean nutrient concentrations as well as greater temporal variability due to changes in hydrology and nutrient sources.</a:t>
            </a:r>
            <a:endParaRPr lang="en-US" altLang="en-US" sz="2800" dirty="0"/>
          </a:p>
        </p:txBody>
      </p:sp>
      <p:sp>
        <p:nvSpPr>
          <p:cNvPr id="1038" name="Text Box 40">
            <a:extLst>
              <a:ext uri="{FF2B5EF4-FFF2-40B4-BE49-F238E27FC236}">
                <a16:creationId xmlns:a16="http://schemas.microsoft.com/office/drawing/2014/main" id="{4A09424A-316C-47A8-AD4E-B26538B2F596}"/>
              </a:ext>
            </a:extLst>
          </p:cNvPr>
          <p:cNvSpPr txBox="1">
            <a:spLocks noChangeArrowheads="1"/>
          </p:cNvSpPr>
          <p:nvPr/>
        </p:nvSpPr>
        <p:spPr bwMode="auto">
          <a:xfrm>
            <a:off x="13574203" y="13269535"/>
            <a:ext cx="3875597" cy="8309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spcBef>
                <a:spcPct val="50000"/>
              </a:spcBef>
            </a:pPr>
            <a:r>
              <a:rPr lang="en-US" altLang="en-US" b="1" dirty="0"/>
              <a:t>Figure 2. </a:t>
            </a:r>
            <a:r>
              <a:rPr lang="en-US" altLang="en-US" dirty="0"/>
              <a:t>Monitoring sites located in Gainesville, FL.</a:t>
            </a:r>
            <a:r>
              <a:rPr lang="en-US" altLang="en-US" b="1" dirty="0"/>
              <a:t> </a:t>
            </a:r>
            <a:endParaRPr lang="en-US" altLang="en-US" sz="1600" dirty="0"/>
          </a:p>
        </p:txBody>
      </p:sp>
      <p:sp>
        <p:nvSpPr>
          <p:cNvPr id="1039" name="Text Box 41">
            <a:extLst>
              <a:ext uri="{FF2B5EF4-FFF2-40B4-BE49-F238E27FC236}">
                <a16:creationId xmlns:a16="http://schemas.microsoft.com/office/drawing/2014/main" id="{2C5ADF3A-4D63-47FF-9584-78E4C28762B9}"/>
              </a:ext>
            </a:extLst>
          </p:cNvPr>
          <p:cNvSpPr txBox="1">
            <a:spLocks noChangeArrowheads="1"/>
          </p:cNvSpPr>
          <p:nvPr/>
        </p:nvSpPr>
        <p:spPr bwMode="auto">
          <a:xfrm>
            <a:off x="928032" y="25998636"/>
            <a:ext cx="10501968" cy="63863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lgn="just">
              <a:spcBef>
                <a:spcPts val="600"/>
              </a:spcBef>
            </a:pPr>
            <a:r>
              <a:rPr lang="en-US" altLang="en-US" sz="2800" dirty="0"/>
              <a:t>Bi-weekly sampling of water quality field parameters using a YSI Pro-DSS include:</a:t>
            </a:r>
          </a:p>
          <a:p>
            <a:pPr marL="1085850" lvl="1" indent="-342900" algn="just">
              <a:spcBef>
                <a:spcPts val="600"/>
              </a:spcBef>
              <a:buFont typeface="Arial" panose="020B0604020202020204" pitchFamily="34" charset="0"/>
              <a:buChar char="•"/>
            </a:pPr>
            <a:r>
              <a:rPr lang="en-US" altLang="en-US" sz="2800" dirty="0"/>
              <a:t>Temperature (ºC),</a:t>
            </a:r>
          </a:p>
          <a:p>
            <a:pPr marL="1085850" lvl="1" indent="-342900" algn="just">
              <a:spcBef>
                <a:spcPts val="600"/>
              </a:spcBef>
              <a:buFont typeface="Arial" panose="020B0604020202020204" pitchFamily="34" charset="0"/>
              <a:buChar char="•"/>
            </a:pPr>
            <a:r>
              <a:rPr lang="en-US" altLang="en-US" sz="2800" dirty="0"/>
              <a:t>Dissolved Oxygen (mg/L and percent saturation),</a:t>
            </a:r>
          </a:p>
          <a:p>
            <a:pPr marL="1085850" lvl="1" indent="-342900" algn="just">
              <a:spcBef>
                <a:spcPts val="600"/>
              </a:spcBef>
              <a:buFont typeface="Arial" panose="020B0604020202020204" pitchFamily="34" charset="0"/>
              <a:buChar char="•"/>
            </a:pPr>
            <a:r>
              <a:rPr lang="en-US" altLang="en-US" sz="2800" dirty="0"/>
              <a:t>Specific Conductance (</a:t>
            </a:r>
            <a:r>
              <a:rPr lang="en-US" altLang="en-US" sz="2800" dirty="0" err="1"/>
              <a:t>uS</a:t>
            </a:r>
            <a:r>
              <a:rPr lang="en-US" altLang="en-US" sz="2800" dirty="0"/>
              <a:t>/cm),</a:t>
            </a:r>
          </a:p>
          <a:p>
            <a:pPr marL="1085850" lvl="1" indent="-342900" algn="just">
              <a:spcBef>
                <a:spcPts val="600"/>
              </a:spcBef>
              <a:buFont typeface="Arial" panose="020B0604020202020204" pitchFamily="34" charset="0"/>
              <a:buChar char="•"/>
            </a:pPr>
            <a:r>
              <a:rPr lang="en-US" altLang="en-US" sz="2800" dirty="0"/>
              <a:t>pH (SU),</a:t>
            </a:r>
          </a:p>
          <a:p>
            <a:pPr marL="1085850" lvl="1" indent="-342900" algn="just">
              <a:spcBef>
                <a:spcPts val="600"/>
              </a:spcBef>
              <a:buFont typeface="Arial" panose="020B0604020202020204" pitchFamily="34" charset="0"/>
              <a:buChar char="•"/>
            </a:pPr>
            <a:r>
              <a:rPr lang="en-US" altLang="en-US" sz="2800" dirty="0"/>
              <a:t>and Turbidity (NTU). </a:t>
            </a:r>
          </a:p>
          <a:p>
            <a:pPr algn="just">
              <a:spcBef>
                <a:spcPts val="600"/>
              </a:spcBef>
            </a:pPr>
            <a:r>
              <a:rPr lang="en-US" altLang="en-US" sz="2800" dirty="0"/>
              <a:t>Additionally, triplicate water quality samples were collected, field filtered, and later analyzed using a Seal AQ 400 Discrete Analyzer for </a:t>
            </a:r>
          </a:p>
          <a:p>
            <a:pPr marL="1085850" lvl="1" indent="-342900" algn="just">
              <a:spcBef>
                <a:spcPts val="600"/>
              </a:spcBef>
              <a:buFont typeface="Arial" panose="020B0604020202020204" pitchFamily="34" charset="0"/>
              <a:buChar char="•"/>
            </a:pPr>
            <a:r>
              <a:rPr lang="en-US" altLang="en-US" sz="2800" dirty="0"/>
              <a:t>Nitrate-Nitrite as N (mg/L),</a:t>
            </a:r>
          </a:p>
          <a:p>
            <a:pPr marL="1085850" lvl="1" indent="-342900" algn="just">
              <a:spcBef>
                <a:spcPts val="600"/>
              </a:spcBef>
              <a:buFont typeface="Arial" panose="020B0604020202020204" pitchFamily="34" charset="0"/>
              <a:buChar char="•"/>
            </a:pPr>
            <a:r>
              <a:rPr lang="en-US" altLang="en-US" sz="2800" dirty="0"/>
              <a:t>Ortho-Phosphate as P (mg/L),</a:t>
            </a:r>
          </a:p>
          <a:p>
            <a:pPr marL="1085850" lvl="1" indent="-342900" algn="just">
              <a:spcBef>
                <a:spcPts val="600"/>
              </a:spcBef>
              <a:buFont typeface="Arial" panose="020B0604020202020204" pitchFamily="34" charset="0"/>
              <a:buChar char="•"/>
            </a:pPr>
            <a:r>
              <a:rPr lang="en-US" altLang="en-US" sz="2800" dirty="0"/>
              <a:t>and Ammonium as N (mg/L).</a:t>
            </a:r>
            <a:endParaRPr lang="en-US" altLang="en-US" dirty="0"/>
          </a:p>
        </p:txBody>
      </p:sp>
      <p:sp>
        <p:nvSpPr>
          <p:cNvPr id="1040" name="Text Box 42">
            <a:extLst>
              <a:ext uri="{FF2B5EF4-FFF2-40B4-BE49-F238E27FC236}">
                <a16:creationId xmlns:a16="http://schemas.microsoft.com/office/drawing/2014/main" id="{6FC2490E-D9AD-4255-B124-79C855ED27CD}"/>
              </a:ext>
            </a:extLst>
          </p:cNvPr>
          <p:cNvSpPr txBox="1">
            <a:spLocks noChangeArrowheads="1"/>
          </p:cNvSpPr>
          <p:nvPr/>
        </p:nvSpPr>
        <p:spPr bwMode="auto">
          <a:xfrm>
            <a:off x="29121407" y="16743946"/>
            <a:ext cx="13883465" cy="35394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lgn="just">
              <a:spcBef>
                <a:spcPct val="50000"/>
              </a:spcBef>
            </a:pPr>
            <a:r>
              <a:rPr lang="en-US" sz="3200" dirty="0"/>
              <a:t>To specifically address differences in landscape practices, we focused on two adjacent residential streams with different wastewater management. Hogtown Creek (HOGNW16) is primarily </a:t>
            </a:r>
            <a:r>
              <a:rPr lang="en-US" sz="3200" dirty="0" err="1"/>
              <a:t>sewered</a:t>
            </a:r>
            <a:r>
              <a:rPr lang="en-US" sz="3200" dirty="0"/>
              <a:t> in it's watershed whereas Possum Creek (POSNW16) contains a substantial portion of houses connected to septic systems (Figure 5). Conversely, Possum Creek typically has higher nitrate + nitrite (N) and orthophosphate (P) concentrations than Hogtown Creek (Figure 6).</a:t>
            </a:r>
            <a:endParaRPr lang="en-US" altLang="en-US" sz="3200" dirty="0"/>
          </a:p>
        </p:txBody>
      </p:sp>
      <p:sp>
        <p:nvSpPr>
          <p:cNvPr id="1041" name="Text Box 43">
            <a:extLst>
              <a:ext uri="{FF2B5EF4-FFF2-40B4-BE49-F238E27FC236}">
                <a16:creationId xmlns:a16="http://schemas.microsoft.com/office/drawing/2014/main" id="{FBA591E4-AB33-4D0A-93C0-B80BCE6D4D92}"/>
              </a:ext>
            </a:extLst>
          </p:cNvPr>
          <p:cNvSpPr txBox="1">
            <a:spLocks noChangeArrowheads="1"/>
          </p:cNvSpPr>
          <p:nvPr/>
        </p:nvSpPr>
        <p:spPr bwMode="auto">
          <a:xfrm>
            <a:off x="29121407" y="21995542"/>
            <a:ext cx="13855392" cy="59400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marL="457200" indent="-457200" algn="just">
              <a:spcBef>
                <a:spcPts val="1200"/>
              </a:spcBef>
              <a:buFont typeface="Wingdings" panose="05000000000000000000" pitchFamily="2" charset="2"/>
              <a:buChar char="§"/>
            </a:pPr>
            <a:r>
              <a:rPr lang="en-US" altLang="en-US" sz="3200" dirty="0"/>
              <a:t>All streams exhibited signature baseline conditions but responded similarly to disturbance</a:t>
            </a:r>
          </a:p>
          <a:p>
            <a:pPr marL="457200" indent="-457200" algn="just">
              <a:spcBef>
                <a:spcPts val="1200"/>
              </a:spcBef>
              <a:buFont typeface="Wingdings" panose="05000000000000000000" pitchFamily="2" charset="2"/>
              <a:buChar char="§"/>
            </a:pPr>
            <a:r>
              <a:rPr lang="en-US" altLang="en-US" sz="3200" dirty="0"/>
              <a:t>Nutrient concentration variability exists between and within each station but less so in our most urbanized stream</a:t>
            </a:r>
          </a:p>
          <a:p>
            <a:pPr marL="457200" indent="-457200" algn="just">
              <a:spcBef>
                <a:spcPts val="1200"/>
              </a:spcBef>
              <a:buFont typeface="Wingdings" panose="05000000000000000000" pitchFamily="2" charset="2"/>
              <a:buChar char="§"/>
            </a:pPr>
            <a:r>
              <a:rPr lang="en-US" altLang="en-US" sz="3200" dirty="0"/>
              <a:t>Wastewater management practices appear to be a driver in nutrient variability across sites</a:t>
            </a:r>
          </a:p>
          <a:p>
            <a:pPr algn="just">
              <a:spcBef>
                <a:spcPts val="1200"/>
              </a:spcBef>
            </a:pPr>
            <a:r>
              <a:rPr lang="en-US" altLang="en-US" sz="3200" dirty="0"/>
              <a:t>Next Steps: </a:t>
            </a:r>
          </a:p>
          <a:p>
            <a:pPr marL="457200" indent="-457200" algn="just">
              <a:spcBef>
                <a:spcPts val="1200"/>
              </a:spcBef>
              <a:buFont typeface="Wingdings" panose="05000000000000000000" pitchFamily="2" charset="2"/>
              <a:buChar char="§"/>
            </a:pPr>
            <a:r>
              <a:rPr lang="en-US" altLang="en-US" sz="3200" dirty="0"/>
              <a:t>Whole stream metabolism</a:t>
            </a:r>
          </a:p>
          <a:p>
            <a:pPr marL="457200" indent="-457200" algn="just">
              <a:spcBef>
                <a:spcPts val="1200"/>
              </a:spcBef>
              <a:buFont typeface="Wingdings" panose="05000000000000000000" pitchFamily="2" charset="2"/>
              <a:buChar char="§"/>
            </a:pPr>
            <a:r>
              <a:rPr lang="en-US" altLang="en-US" sz="3200" dirty="0"/>
              <a:t>Dissolved organic matter analysis</a:t>
            </a:r>
          </a:p>
          <a:p>
            <a:pPr marL="457200" indent="-457200" algn="just">
              <a:spcBef>
                <a:spcPts val="1200"/>
              </a:spcBef>
              <a:buFont typeface="Wingdings" panose="05000000000000000000" pitchFamily="2" charset="2"/>
              <a:buChar char="§"/>
            </a:pPr>
            <a:r>
              <a:rPr lang="en-US" altLang="en-US" sz="3200" dirty="0"/>
              <a:t>Watershed delineation and analysis</a:t>
            </a:r>
          </a:p>
        </p:txBody>
      </p:sp>
      <p:pic>
        <p:nvPicPr>
          <p:cNvPr id="1043" name="Picture 2">
            <a:extLst>
              <a:ext uri="{FF2B5EF4-FFF2-40B4-BE49-F238E27FC236}">
                <a16:creationId xmlns:a16="http://schemas.microsoft.com/office/drawing/2014/main" id="{F30C299C-3E9E-4DFC-939C-B5084E81C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5269" y="1934541"/>
            <a:ext cx="4592638" cy="152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4" name="Picture 4">
            <a:extLst>
              <a:ext uri="{FF2B5EF4-FFF2-40B4-BE49-F238E27FC236}">
                <a16:creationId xmlns:a16="http://schemas.microsoft.com/office/drawing/2014/main" id="{A4367F98-738F-428D-96B4-98B2728468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98262" y="1225405"/>
            <a:ext cx="2997253" cy="1725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8" name="TextBox 13">
            <a:extLst>
              <a:ext uri="{FF2B5EF4-FFF2-40B4-BE49-F238E27FC236}">
                <a16:creationId xmlns:a16="http://schemas.microsoft.com/office/drawing/2014/main" id="{1B59E4C3-44C4-4383-8094-973285CACEA8}"/>
              </a:ext>
            </a:extLst>
          </p:cNvPr>
          <p:cNvSpPr txBox="1">
            <a:spLocks noChangeArrowheads="1"/>
          </p:cNvSpPr>
          <p:nvPr/>
        </p:nvSpPr>
        <p:spPr bwMode="auto">
          <a:xfrm>
            <a:off x="914400" y="15141714"/>
            <a:ext cx="1085483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r>
              <a:rPr lang="en-US" altLang="en-US" sz="2000" b="1" dirty="0"/>
              <a:t>Figure 1. </a:t>
            </a:r>
            <a:r>
              <a:rPr lang="en-US" altLang="en-US" sz="2000" dirty="0"/>
              <a:t>(Left) Hatchet Creek, the most natural, undisturbed stream in study. (Right) Tumblin’ Creek, the most urbanized and impacted stream in study. </a:t>
            </a:r>
            <a:endParaRPr lang="en-US" altLang="en-US" sz="2000" b="1" dirty="0"/>
          </a:p>
        </p:txBody>
      </p:sp>
      <p:pic>
        <p:nvPicPr>
          <p:cNvPr id="1052" name="Picture 21">
            <a:extLst>
              <a:ext uri="{FF2B5EF4-FFF2-40B4-BE49-F238E27FC236}">
                <a16:creationId xmlns:a16="http://schemas.microsoft.com/office/drawing/2014/main" id="{69D61705-F7CA-44F7-B9E5-FA3DDF0F769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9184599" y="9110949"/>
            <a:ext cx="4733367"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53" name="Picture 23">
            <a:extLst>
              <a:ext uri="{FF2B5EF4-FFF2-40B4-BE49-F238E27FC236}">
                <a16:creationId xmlns:a16="http://schemas.microsoft.com/office/drawing/2014/main" id="{DE41FDE2-D85F-4105-87A4-F957E4E264F7}"/>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7713884" y="5878534"/>
            <a:ext cx="10665069" cy="8241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4" name="Group 29">
            <a:extLst>
              <a:ext uri="{FF2B5EF4-FFF2-40B4-BE49-F238E27FC236}">
                <a16:creationId xmlns:a16="http://schemas.microsoft.com/office/drawing/2014/main" id="{6170F78A-04B2-4247-B5CB-D61811EF2765}"/>
              </a:ext>
            </a:extLst>
          </p:cNvPr>
          <p:cNvGrpSpPr>
            <a:grpSpLocks/>
          </p:cNvGrpSpPr>
          <p:nvPr/>
        </p:nvGrpSpPr>
        <p:grpSpPr bwMode="auto">
          <a:xfrm>
            <a:off x="12484307" y="14435137"/>
            <a:ext cx="16064762" cy="1046162"/>
            <a:chOff x="576" y="3504"/>
            <a:chExt cx="6336" cy="768"/>
          </a:xfrm>
        </p:grpSpPr>
        <p:sp>
          <p:nvSpPr>
            <p:cNvPr id="45" name="Rectangle 30">
              <a:extLst>
                <a:ext uri="{FF2B5EF4-FFF2-40B4-BE49-F238E27FC236}">
                  <a16:creationId xmlns:a16="http://schemas.microsoft.com/office/drawing/2014/main" id="{19C49831-86AF-4AF5-9D1A-45C750E48F40}"/>
                </a:ext>
              </a:extLst>
            </p:cNvPr>
            <p:cNvSpPr>
              <a:spLocks noChangeArrowheads="1"/>
            </p:cNvSpPr>
            <p:nvPr/>
          </p:nvSpPr>
          <p:spPr bwMode="auto">
            <a:xfrm>
              <a:off x="576" y="3504"/>
              <a:ext cx="6336" cy="768"/>
            </a:xfrm>
            <a:prstGeom prst="rect">
              <a:avLst/>
            </a:prstGeom>
            <a:solidFill>
              <a:srgbClr val="99CC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endParaRPr lang="en-US" altLang="en-US"/>
            </a:p>
          </p:txBody>
        </p:sp>
        <p:sp>
          <p:nvSpPr>
            <p:cNvPr id="46" name="Text Box 31">
              <a:extLst>
                <a:ext uri="{FF2B5EF4-FFF2-40B4-BE49-F238E27FC236}">
                  <a16:creationId xmlns:a16="http://schemas.microsoft.com/office/drawing/2014/main" id="{FBAD3F50-1692-4C53-83B0-93C2F1A1259C}"/>
                </a:ext>
              </a:extLst>
            </p:cNvPr>
            <p:cNvSpPr txBox="1">
              <a:spLocks noChangeArrowheads="1"/>
            </p:cNvSpPr>
            <p:nvPr/>
          </p:nvSpPr>
          <p:spPr bwMode="auto">
            <a:xfrm>
              <a:off x="864" y="3629"/>
              <a:ext cx="3744" cy="5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spcBef>
                  <a:spcPct val="50000"/>
                </a:spcBef>
              </a:pPr>
              <a:r>
                <a:rPr lang="en-US" altLang="en-US" sz="4100" b="1"/>
                <a:t>RESULTS</a:t>
              </a:r>
              <a:endParaRPr lang="en-US" altLang="en-US" sz="2100"/>
            </a:p>
          </p:txBody>
        </p:sp>
      </p:grpSp>
      <p:grpSp>
        <p:nvGrpSpPr>
          <p:cNvPr id="7" name="Group 6">
            <a:extLst>
              <a:ext uri="{FF2B5EF4-FFF2-40B4-BE49-F238E27FC236}">
                <a16:creationId xmlns:a16="http://schemas.microsoft.com/office/drawing/2014/main" id="{AA167FD3-87D6-4DA3-A6D6-9499D4586AA2}"/>
              </a:ext>
            </a:extLst>
          </p:cNvPr>
          <p:cNvGrpSpPr/>
          <p:nvPr/>
        </p:nvGrpSpPr>
        <p:grpSpPr>
          <a:xfrm>
            <a:off x="12483407" y="24550258"/>
            <a:ext cx="9766992" cy="7856598"/>
            <a:chOff x="14493773" y="26066749"/>
            <a:chExt cx="6828042" cy="6663321"/>
          </a:xfrm>
        </p:grpSpPr>
        <p:pic>
          <p:nvPicPr>
            <p:cNvPr id="1050" name="Picture 17">
              <a:extLst>
                <a:ext uri="{FF2B5EF4-FFF2-40B4-BE49-F238E27FC236}">
                  <a16:creationId xmlns:a16="http://schemas.microsoft.com/office/drawing/2014/main" id="{D3FB6378-9FB2-4AE3-BD96-B853AC130ED8}"/>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14493773" y="26066749"/>
              <a:ext cx="6828042" cy="6181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rrow: Up 50">
              <a:extLst>
                <a:ext uri="{FF2B5EF4-FFF2-40B4-BE49-F238E27FC236}">
                  <a16:creationId xmlns:a16="http://schemas.microsoft.com/office/drawing/2014/main" id="{4A8149C1-912D-46D0-B74B-8DD084FBCBAA}"/>
                </a:ext>
              </a:extLst>
            </p:cNvPr>
            <p:cNvSpPr/>
            <p:nvPr/>
          </p:nvSpPr>
          <p:spPr bwMode="auto">
            <a:xfrm rot="5400000">
              <a:off x="17845551" y="29315821"/>
              <a:ext cx="522732" cy="6305766"/>
            </a:xfrm>
            <a:prstGeom prst="upArrow">
              <a:avLst/>
            </a:prstGeom>
            <a:gradFill flip="none" rotWithShape="1">
              <a:gsLst>
                <a:gs pos="90259">
                  <a:srgbClr val="00B050"/>
                </a:gs>
                <a:gs pos="0">
                  <a:srgbClr val="FF0000"/>
                </a:gs>
                <a:gs pos="100000">
                  <a:srgbClr val="00B050"/>
                </a:gs>
              </a:gsLst>
              <a:lin ang="5400000" scaled="1"/>
              <a:tileRect/>
            </a:gra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anose="020B0604020202020204" pitchFamily="34" charset="0"/>
                <a:ea typeface="ヒラギノ角ゴ Pro W3" charset="-128"/>
              </a:endParaRPr>
            </a:p>
          </p:txBody>
        </p:sp>
        <p:sp>
          <p:nvSpPr>
            <p:cNvPr id="6" name="TextBox 5">
              <a:extLst>
                <a:ext uri="{FF2B5EF4-FFF2-40B4-BE49-F238E27FC236}">
                  <a16:creationId xmlns:a16="http://schemas.microsoft.com/office/drawing/2014/main" id="{F4309764-C2F2-4F9D-A823-A38AB9C36691}"/>
                </a:ext>
              </a:extLst>
            </p:cNvPr>
            <p:cNvSpPr txBox="1"/>
            <p:nvPr/>
          </p:nvSpPr>
          <p:spPr>
            <a:xfrm>
              <a:off x="14954034" y="32348840"/>
              <a:ext cx="1009700" cy="307777"/>
            </a:xfrm>
            <a:prstGeom prst="rect">
              <a:avLst/>
            </a:prstGeom>
            <a:noFill/>
          </p:spPr>
          <p:txBody>
            <a:bodyPr wrap="none" rtlCol="0">
              <a:spAutoFit/>
            </a:bodyPr>
            <a:lstStyle/>
            <a:p>
              <a:r>
                <a:rPr lang="en-US" sz="1400" dirty="0">
                  <a:solidFill>
                    <a:schemeClr val="bg1"/>
                  </a:solidFill>
                </a:rPr>
                <a:t>NATURAL</a:t>
              </a:r>
            </a:p>
          </p:txBody>
        </p:sp>
        <p:sp>
          <p:nvSpPr>
            <p:cNvPr id="53" name="TextBox 52">
              <a:extLst>
                <a:ext uri="{FF2B5EF4-FFF2-40B4-BE49-F238E27FC236}">
                  <a16:creationId xmlns:a16="http://schemas.microsoft.com/office/drawing/2014/main" id="{4999C43B-0280-4BA8-A1AD-6FF3AF818E47}"/>
                </a:ext>
              </a:extLst>
            </p:cNvPr>
            <p:cNvSpPr txBox="1"/>
            <p:nvPr/>
          </p:nvSpPr>
          <p:spPr>
            <a:xfrm>
              <a:off x="19907912" y="32348840"/>
              <a:ext cx="1284326" cy="307777"/>
            </a:xfrm>
            <a:prstGeom prst="rect">
              <a:avLst/>
            </a:prstGeom>
            <a:noFill/>
          </p:spPr>
          <p:txBody>
            <a:bodyPr wrap="none" rtlCol="0">
              <a:spAutoFit/>
            </a:bodyPr>
            <a:lstStyle/>
            <a:p>
              <a:r>
                <a:rPr lang="en-US" sz="1400" dirty="0">
                  <a:solidFill>
                    <a:schemeClr val="bg1"/>
                  </a:solidFill>
                </a:rPr>
                <a:t>DEVELOPED</a:t>
              </a:r>
            </a:p>
          </p:txBody>
        </p:sp>
        <p:sp>
          <p:nvSpPr>
            <p:cNvPr id="54" name="TextBox 53">
              <a:extLst>
                <a:ext uri="{FF2B5EF4-FFF2-40B4-BE49-F238E27FC236}">
                  <a16:creationId xmlns:a16="http://schemas.microsoft.com/office/drawing/2014/main" id="{D180C9D6-AFF5-4046-83BE-5BD0B79133DB}"/>
                </a:ext>
              </a:extLst>
            </p:cNvPr>
            <p:cNvSpPr txBox="1"/>
            <p:nvPr/>
          </p:nvSpPr>
          <p:spPr>
            <a:xfrm>
              <a:off x="17640157" y="32346128"/>
              <a:ext cx="1284326" cy="280350"/>
            </a:xfrm>
            <a:prstGeom prst="rect">
              <a:avLst/>
            </a:prstGeom>
            <a:noFill/>
          </p:spPr>
          <p:txBody>
            <a:bodyPr wrap="square" rtlCol="0">
              <a:spAutoFit/>
            </a:bodyPr>
            <a:lstStyle/>
            <a:p>
              <a:r>
                <a:rPr lang="en-US" sz="1400" dirty="0">
                  <a:solidFill>
                    <a:schemeClr val="bg1"/>
                  </a:solidFill>
                </a:rPr>
                <a:t>RESIDENTIAL</a:t>
              </a:r>
            </a:p>
          </p:txBody>
        </p:sp>
      </p:grpSp>
      <p:sp>
        <p:nvSpPr>
          <p:cNvPr id="9" name="TextBox 8">
            <a:extLst>
              <a:ext uri="{FF2B5EF4-FFF2-40B4-BE49-F238E27FC236}">
                <a16:creationId xmlns:a16="http://schemas.microsoft.com/office/drawing/2014/main" id="{95B2B766-C422-42DB-BC1E-B685E5DCF51B}"/>
              </a:ext>
            </a:extLst>
          </p:cNvPr>
          <p:cNvSpPr txBox="1"/>
          <p:nvPr/>
        </p:nvSpPr>
        <p:spPr>
          <a:xfrm>
            <a:off x="14014707" y="24103483"/>
            <a:ext cx="7274052" cy="461665"/>
          </a:xfrm>
          <a:prstGeom prst="rect">
            <a:avLst/>
          </a:prstGeom>
          <a:noFill/>
        </p:spPr>
        <p:txBody>
          <a:bodyPr wrap="square" rtlCol="0">
            <a:spAutoFit/>
          </a:bodyPr>
          <a:lstStyle/>
          <a:p>
            <a:r>
              <a:rPr lang="en-US" b="1" dirty="0"/>
              <a:t>Figure 3. </a:t>
            </a:r>
            <a:r>
              <a:rPr lang="en-US" dirty="0"/>
              <a:t>Initial results from the field parameters</a:t>
            </a:r>
          </a:p>
        </p:txBody>
      </p:sp>
      <p:sp>
        <p:nvSpPr>
          <p:cNvPr id="10" name="TextBox 9">
            <a:extLst>
              <a:ext uri="{FF2B5EF4-FFF2-40B4-BE49-F238E27FC236}">
                <a16:creationId xmlns:a16="http://schemas.microsoft.com/office/drawing/2014/main" id="{929A10D4-2EBA-4042-88F2-BF59FC1EEE2D}"/>
              </a:ext>
            </a:extLst>
          </p:cNvPr>
          <p:cNvSpPr txBox="1"/>
          <p:nvPr/>
        </p:nvSpPr>
        <p:spPr>
          <a:xfrm>
            <a:off x="22795690" y="31144125"/>
            <a:ext cx="5753379" cy="1200329"/>
          </a:xfrm>
          <a:prstGeom prst="rect">
            <a:avLst/>
          </a:prstGeom>
          <a:noFill/>
        </p:spPr>
        <p:txBody>
          <a:bodyPr wrap="square" rtlCol="0">
            <a:spAutoFit/>
          </a:bodyPr>
          <a:lstStyle/>
          <a:p>
            <a:r>
              <a:rPr lang="en-US" b="1" dirty="0"/>
              <a:t>Figure 4. </a:t>
            </a:r>
            <a:r>
              <a:rPr lang="en-US" dirty="0"/>
              <a:t>Average nutrient concentrations from October 2018 to February 2019. </a:t>
            </a:r>
            <a:endParaRPr lang="en-US" b="1" dirty="0"/>
          </a:p>
        </p:txBody>
      </p:sp>
      <p:sp>
        <p:nvSpPr>
          <p:cNvPr id="11" name="TextBox 10">
            <a:extLst>
              <a:ext uri="{FF2B5EF4-FFF2-40B4-BE49-F238E27FC236}">
                <a16:creationId xmlns:a16="http://schemas.microsoft.com/office/drawing/2014/main" id="{71947F8B-B4B4-4418-9F14-34152FCBCC98}"/>
              </a:ext>
            </a:extLst>
          </p:cNvPr>
          <p:cNvSpPr txBox="1"/>
          <p:nvPr/>
        </p:nvSpPr>
        <p:spPr>
          <a:xfrm>
            <a:off x="29179070" y="13133201"/>
            <a:ext cx="4958530" cy="1569660"/>
          </a:xfrm>
          <a:prstGeom prst="rect">
            <a:avLst/>
          </a:prstGeom>
          <a:noFill/>
        </p:spPr>
        <p:txBody>
          <a:bodyPr wrap="square" rtlCol="0">
            <a:spAutoFit/>
          </a:bodyPr>
          <a:lstStyle/>
          <a:p>
            <a:r>
              <a:rPr lang="en-US" b="1" dirty="0"/>
              <a:t>Figure 5. </a:t>
            </a:r>
            <a:r>
              <a:rPr lang="en-US" dirty="0"/>
              <a:t>Surveyed sewer or septic systems for the contributing waters of Hogtown Creek and Possum Creek (FDOH, 2018).  </a:t>
            </a:r>
            <a:endParaRPr lang="en-US" b="1" dirty="0"/>
          </a:p>
        </p:txBody>
      </p:sp>
      <p:sp>
        <p:nvSpPr>
          <p:cNvPr id="12" name="TextBox 11">
            <a:extLst>
              <a:ext uri="{FF2B5EF4-FFF2-40B4-BE49-F238E27FC236}">
                <a16:creationId xmlns:a16="http://schemas.microsoft.com/office/drawing/2014/main" id="{34CE634D-0619-4E8D-BF87-C28B049BE696}"/>
              </a:ext>
            </a:extLst>
          </p:cNvPr>
          <p:cNvSpPr txBox="1"/>
          <p:nvPr/>
        </p:nvSpPr>
        <p:spPr>
          <a:xfrm>
            <a:off x="35305519" y="14768955"/>
            <a:ext cx="7794097" cy="830997"/>
          </a:xfrm>
          <a:prstGeom prst="rect">
            <a:avLst/>
          </a:prstGeom>
          <a:noFill/>
        </p:spPr>
        <p:txBody>
          <a:bodyPr wrap="square" rtlCol="0">
            <a:spAutoFit/>
          </a:bodyPr>
          <a:lstStyle/>
          <a:p>
            <a:r>
              <a:rPr lang="en-US" b="1" dirty="0"/>
              <a:t>Figure 6. </a:t>
            </a:r>
            <a:r>
              <a:rPr lang="en-US" dirty="0"/>
              <a:t>Highlights the difference in nutrient concentrations in Hogtown and Possum Creeks. </a:t>
            </a:r>
            <a:endParaRPr lang="en-US" b="1" dirty="0"/>
          </a:p>
        </p:txBody>
      </p:sp>
      <p:pic>
        <p:nvPicPr>
          <p:cNvPr id="3" name="Picture 2">
            <a:extLst>
              <a:ext uri="{FF2B5EF4-FFF2-40B4-BE49-F238E27FC236}">
                <a16:creationId xmlns:a16="http://schemas.microsoft.com/office/drawing/2014/main" id="{5A6C759D-9933-43FE-B2DA-C1E840B524F6}"/>
              </a:ext>
            </a:extLst>
          </p:cNvPr>
          <p:cNvPicPr>
            <a:picLocks noChangeAspect="1"/>
          </p:cNvPicPr>
          <p:nvPr/>
        </p:nvPicPr>
        <p:blipFill rotWithShape="1">
          <a:blip r:embed="rId7">
            <a:extLst>
              <a:ext uri="{28A0092B-C50C-407E-A947-70E740481C1C}">
                <a14:useLocalDpi xmlns:a14="http://schemas.microsoft.com/office/drawing/2010/main" val="0"/>
              </a:ext>
            </a:extLst>
          </a:blip>
          <a:srcRect b="18546"/>
          <a:stretch/>
        </p:blipFill>
        <p:spPr>
          <a:xfrm>
            <a:off x="1219200" y="11353800"/>
            <a:ext cx="3367759" cy="3657600"/>
          </a:xfrm>
          <a:prstGeom prst="rect">
            <a:avLst/>
          </a:prstGeom>
        </p:spPr>
      </p:pic>
      <p:pic>
        <p:nvPicPr>
          <p:cNvPr id="5" name="Picture 4">
            <a:extLst>
              <a:ext uri="{FF2B5EF4-FFF2-40B4-BE49-F238E27FC236}">
                <a16:creationId xmlns:a16="http://schemas.microsoft.com/office/drawing/2014/main" id="{B0B0A6AE-B7A8-424E-B97F-3DA2166706FC}"/>
              </a:ext>
            </a:extLst>
          </p:cNvPr>
          <p:cNvPicPr>
            <a:picLocks noChangeAspect="1"/>
          </p:cNvPicPr>
          <p:nvPr/>
        </p:nvPicPr>
        <p:blipFill rotWithShape="1">
          <a:blip r:embed="rId8">
            <a:extLst>
              <a:ext uri="{28A0092B-C50C-407E-A947-70E740481C1C}">
                <a14:useLocalDpi xmlns:a14="http://schemas.microsoft.com/office/drawing/2010/main" val="0"/>
              </a:ext>
            </a:extLst>
          </a:blip>
          <a:srcRect l="9189" t="16227" r="22290" b="12501"/>
          <a:stretch/>
        </p:blipFill>
        <p:spPr>
          <a:xfrm>
            <a:off x="5410200" y="11353800"/>
            <a:ext cx="5288608" cy="3657600"/>
          </a:xfrm>
          <a:prstGeom prst="rect">
            <a:avLst/>
          </a:prstGeom>
        </p:spPr>
      </p:pic>
      <p:grpSp>
        <p:nvGrpSpPr>
          <p:cNvPr id="8" name="Group 7">
            <a:extLst>
              <a:ext uri="{FF2B5EF4-FFF2-40B4-BE49-F238E27FC236}">
                <a16:creationId xmlns:a16="http://schemas.microsoft.com/office/drawing/2014/main" id="{7476966D-47E7-458F-A917-73F17B4C18B1}"/>
              </a:ext>
            </a:extLst>
          </p:cNvPr>
          <p:cNvGrpSpPr/>
          <p:nvPr/>
        </p:nvGrpSpPr>
        <p:grpSpPr>
          <a:xfrm>
            <a:off x="12503262" y="15810925"/>
            <a:ext cx="9747137" cy="8210621"/>
            <a:chOff x="12503263" y="15810926"/>
            <a:chExt cx="7937793" cy="7644827"/>
          </a:xfrm>
        </p:grpSpPr>
        <p:pic>
          <p:nvPicPr>
            <p:cNvPr id="1049" name="Picture 15">
              <a:extLst>
                <a:ext uri="{FF2B5EF4-FFF2-40B4-BE49-F238E27FC236}">
                  <a16:creationId xmlns:a16="http://schemas.microsoft.com/office/drawing/2014/main" id="{33588E5E-0A5D-4E9D-B9E2-90B1E7ECBAE6}"/>
                </a:ext>
              </a:extLst>
            </p:cNvPr>
            <p:cNvPicPr>
              <a:picLocks noChangeAspect="1" noChangeArrowheads="1"/>
            </p:cNvPicPr>
            <p:nvPr/>
          </p:nvPicPr>
          <p:blipFill>
            <a:blip r:embed="rId9">
              <a:extLst>
                <a:ext uri="{28A0092B-C50C-407E-A947-70E740481C1C}">
                  <a14:useLocalDpi xmlns:a14="http://schemas.microsoft.com/office/drawing/2010/main" val="0"/>
                </a:ext>
              </a:extLst>
            </a:blip>
            <a:stretch>
              <a:fillRect/>
            </a:stretch>
          </p:blipFill>
          <p:spPr bwMode="auto">
            <a:xfrm>
              <a:off x="12503263" y="15810926"/>
              <a:ext cx="7937793" cy="731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Arrow: Up 57">
              <a:extLst>
                <a:ext uri="{FF2B5EF4-FFF2-40B4-BE49-F238E27FC236}">
                  <a16:creationId xmlns:a16="http://schemas.microsoft.com/office/drawing/2014/main" id="{F1976FF4-0082-427A-8667-687690EB2941}"/>
                </a:ext>
              </a:extLst>
            </p:cNvPr>
            <p:cNvSpPr/>
            <p:nvPr/>
          </p:nvSpPr>
          <p:spPr bwMode="auto">
            <a:xfrm rot="5400000">
              <a:off x="16616389" y="20869743"/>
              <a:ext cx="447621" cy="4724400"/>
            </a:xfrm>
            <a:prstGeom prst="upArrow">
              <a:avLst/>
            </a:prstGeom>
            <a:gradFill flip="none" rotWithShape="1">
              <a:gsLst>
                <a:gs pos="90259">
                  <a:srgbClr val="00B050"/>
                </a:gs>
                <a:gs pos="0">
                  <a:srgbClr val="FF0000"/>
                </a:gs>
                <a:gs pos="100000">
                  <a:srgbClr val="00B050"/>
                </a:gs>
              </a:gsLst>
              <a:lin ang="5400000" scaled="1"/>
              <a:tileRect/>
            </a:gra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anose="020B0604020202020204" pitchFamily="34" charset="0"/>
                <a:ea typeface="ヒラギノ角ゴ Pro W3" charset="-128"/>
              </a:endParaRPr>
            </a:p>
          </p:txBody>
        </p:sp>
        <p:sp>
          <p:nvSpPr>
            <p:cNvPr id="61" name="TextBox 60">
              <a:extLst>
                <a:ext uri="{FF2B5EF4-FFF2-40B4-BE49-F238E27FC236}">
                  <a16:creationId xmlns:a16="http://schemas.microsoft.com/office/drawing/2014/main" id="{9174958D-7714-4A91-8122-C368460AAEE6}"/>
                </a:ext>
              </a:extLst>
            </p:cNvPr>
            <p:cNvSpPr txBox="1"/>
            <p:nvPr/>
          </p:nvSpPr>
          <p:spPr>
            <a:xfrm>
              <a:off x="14468473" y="23088600"/>
              <a:ext cx="923927" cy="276999"/>
            </a:xfrm>
            <a:prstGeom prst="rect">
              <a:avLst/>
            </a:prstGeom>
            <a:noFill/>
          </p:spPr>
          <p:txBody>
            <a:bodyPr wrap="square" rtlCol="0">
              <a:spAutoFit/>
            </a:bodyPr>
            <a:lstStyle/>
            <a:p>
              <a:r>
                <a:rPr lang="en-US" sz="1200" dirty="0">
                  <a:solidFill>
                    <a:schemeClr val="bg1"/>
                  </a:solidFill>
                </a:rPr>
                <a:t>NATURAL</a:t>
              </a:r>
            </a:p>
          </p:txBody>
        </p:sp>
        <p:sp>
          <p:nvSpPr>
            <p:cNvPr id="62" name="TextBox 61">
              <a:extLst>
                <a:ext uri="{FF2B5EF4-FFF2-40B4-BE49-F238E27FC236}">
                  <a16:creationId xmlns:a16="http://schemas.microsoft.com/office/drawing/2014/main" id="{C19F9129-41AE-4457-ABBE-CC4FF54669B8}"/>
                </a:ext>
              </a:extLst>
            </p:cNvPr>
            <p:cNvSpPr txBox="1"/>
            <p:nvPr/>
          </p:nvSpPr>
          <p:spPr>
            <a:xfrm>
              <a:off x="16292009" y="23097551"/>
              <a:ext cx="1461956" cy="276999"/>
            </a:xfrm>
            <a:prstGeom prst="rect">
              <a:avLst/>
            </a:prstGeom>
            <a:noFill/>
          </p:spPr>
          <p:txBody>
            <a:bodyPr wrap="square" rtlCol="0">
              <a:spAutoFit/>
            </a:bodyPr>
            <a:lstStyle/>
            <a:p>
              <a:r>
                <a:rPr lang="en-US" sz="1200" dirty="0">
                  <a:solidFill>
                    <a:schemeClr val="bg1"/>
                  </a:solidFill>
                </a:rPr>
                <a:t>RESIDENTIAL</a:t>
              </a:r>
              <a:endParaRPr lang="en-US" sz="1400" dirty="0">
                <a:solidFill>
                  <a:schemeClr val="bg1"/>
                </a:solidFill>
              </a:endParaRPr>
            </a:p>
          </p:txBody>
        </p:sp>
        <p:sp>
          <p:nvSpPr>
            <p:cNvPr id="63" name="TextBox 62">
              <a:extLst>
                <a:ext uri="{FF2B5EF4-FFF2-40B4-BE49-F238E27FC236}">
                  <a16:creationId xmlns:a16="http://schemas.microsoft.com/office/drawing/2014/main" id="{139F8B46-5DE1-420E-824B-6F683B962A26}"/>
                </a:ext>
              </a:extLst>
            </p:cNvPr>
            <p:cNvSpPr txBox="1"/>
            <p:nvPr/>
          </p:nvSpPr>
          <p:spPr>
            <a:xfrm>
              <a:off x="17925974" y="23102700"/>
              <a:ext cx="1124026" cy="276999"/>
            </a:xfrm>
            <a:prstGeom prst="rect">
              <a:avLst/>
            </a:prstGeom>
            <a:noFill/>
          </p:spPr>
          <p:txBody>
            <a:bodyPr wrap="none" rtlCol="0">
              <a:spAutoFit/>
            </a:bodyPr>
            <a:lstStyle/>
            <a:p>
              <a:r>
                <a:rPr lang="en-US" sz="1200" dirty="0">
                  <a:solidFill>
                    <a:schemeClr val="bg1"/>
                  </a:solidFill>
                </a:rPr>
                <a:t>DEVELOPED</a:t>
              </a:r>
              <a:endParaRPr lang="en-US" sz="1400" dirty="0">
                <a:solidFill>
                  <a:schemeClr val="bg1"/>
                </a:solidFill>
              </a:endParaRPr>
            </a:p>
          </p:txBody>
        </p:sp>
      </p:grpSp>
      <p:pic>
        <p:nvPicPr>
          <p:cNvPr id="14" name="Picture 13">
            <a:extLst>
              <a:ext uri="{FF2B5EF4-FFF2-40B4-BE49-F238E27FC236}">
                <a16:creationId xmlns:a16="http://schemas.microsoft.com/office/drawing/2014/main" id="{28E32987-BE4E-4DC8-995E-9BF47E2EEC7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5961374" y="1608102"/>
            <a:ext cx="2743200" cy="2743200"/>
          </a:xfrm>
          <a:prstGeom prst="rect">
            <a:avLst/>
          </a:prstGeom>
        </p:spPr>
      </p:pic>
      <p:sp>
        <p:nvSpPr>
          <p:cNvPr id="2" name="TextBox 1">
            <a:extLst>
              <a:ext uri="{FF2B5EF4-FFF2-40B4-BE49-F238E27FC236}">
                <a16:creationId xmlns:a16="http://schemas.microsoft.com/office/drawing/2014/main" id="{9C9BBCDE-A88D-4360-A196-DA501E3995F5}"/>
              </a:ext>
            </a:extLst>
          </p:cNvPr>
          <p:cNvSpPr txBox="1"/>
          <p:nvPr/>
        </p:nvSpPr>
        <p:spPr>
          <a:xfrm>
            <a:off x="838200" y="5519202"/>
            <a:ext cx="10441945" cy="6063198"/>
          </a:xfrm>
          <a:prstGeom prst="rect">
            <a:avLst/>
          </a:prstGeom>
          <a:noFill/>
        </p:spPr>
        <p:txBody>
          <a:bodyPr wrap="square" rtlCol="0">
            <a:spAutoFit/>
          </a:bodyPr>
          <a:lstStyle/>
          <a:p>
            <a:pPr marL="342900" indent="-342900" algn="just">
              <a:buFont typeface="Wingdings" panose="05000000000000000000" pitchFamily="2" charset="2"/>
              <a:buChar char="§"/>
            </a:pPr>
            <a:r>
              <a:rPr lang="en-US" sz="2800" dirty="0"/>
              <a:t>Increasing urban development is altering the hydrology and water chemistry of urban streams</a:t>
            </a:r>
          </a:p>
          <a:p>
            <a:pPr marL="342900" indent="-342900" algn="just">
              <a:buFont typeface="Wingdings" panose="05000000000000000000" pitchFamily="2" charset="2"/>
              <a:buChar char="§"/>
            </a:pPr>
            <a:r>
              <a:rPr lang="en-US" sz="2800" dirty="0"/>
              <a:t>Urbanization affects streams by altering watershed land cover, chemical inputs, and biological responses</a:t>
            </a:r>
          </a:p>
          <a:p>
            <a:pPr marL="342900" indent="-342900" algn="just">
              <a:buFont typeface="Wingdings" panose="05000000000000000000" pitchFamily="2" charset="2"/>
              <a:buChar char="§"/>
            </a:pPr>
            <a:r>
              <a:rPr lang="en-US" sz="2800" dirty="0"/>
              <a:t>Understanding urbanization in Florida is vital, as &gt;90% of the state resides in urban areas and the population is projected to expand tremendously in the coming decades</a:t>
            </a:r>
          </a:p>
          <a:p>
            <a:pPr marL="342900" indent="-342900" algn="just">
              <a:buFont typeface="Wingdings" panose="05000000000000000000" pitchFamily="2" charset="2"/>
              <a:buChar char="§"/>
            </a:pPr>
            <a:r>
              <a:rPr lang="en-US" sz="2800" dirty="0"/>
              <a:t>Research on urbanization’s effects on stream nutrient and energy dynamics has grown considerably but more information is needed on how stream geomorphology and surrounding landscape practices affect urban streams.</a:t>
            </a:r>
          </a:p>
          <a:p>
            <a:pPr marL="342900" indent="-342900" algn="just">
              <a:buFont typeface="Arial" panose="020B0604020202020204" pitchFamily="34" charset="0"/>
              <a:buChar char="•"/>
            </a:pPr>
            <a:r>
              <a:rPr lang="en-US" sz="2800" dirty="0"/>
              <a:t>For this project, we are creating a long-term data set to understand these changing dynamics over time</a:t>
            </a:r>
          </a:p>
          <a:p>
            <a:endParaRPr lang="en-US" dirty="0"/>
          </a:p>
        </p:txBody>
      </p:sp>
      <p:sp>
        <p:nvSpPr>
          <p:cNvPr id="4" name="TextBox 3">
            <a:extLst>
              <a:ext uri="{FF2B5EF4-FFF2-40B4-BE49-F238E27FC236}">
                <a16:creationId xmlns:a16="http://schemas.microsoft.com/office/drawing/2014/main" id="{52D0BAB7-F98D-4139-964F-1D4C6B2A7B7F}"/>
              </a:ext>
            </a:extLst>
          </p:cNvPr>
          <p:cNvSpPr txBox="1"/>
          <p:nvPr/>
        </p:nvSpPr>
        <p:spPr>
          <a:xfrm>
            <a:off x="22740863" y="15843338"/>
            <a:ext cx="5376938" cy="10310515"/>
          </a:xfrm>
          <a:prstGeom prst="rect">
            <a:avLst/>
          </a:prstGeom>
          <a:noFill/>
        </p:spPr>
        <p:txBody>
          <a:bodyPr wrap="square" rtlCol="0">
            <a:spAutoFit/>
          </a:bodyPr>
          <a:lstStyle/>
          <a:p>
            <a:pPr marL="342900" indent="-342900" algn="just">
              <a:buFont typeface="Wingdings" panose="05000000000000000000" pitchFamily="2" charset="2"/>
              <a:buChar char="§"/>
            </a:pPr>
            <a:r>
              <a:rPr lang="en-US" sz="3200" dirty="0"/>
              <a:t>Tumblin’ Creek (TUM441) is a concrete-lined channel which regularly exhibits the highest concentrations of dissolved oxygen and pH, suggesting high rates of primary productivity </a:t>
            </a:r>
          </a:p>
          <a:p>
            <a:pPr marL="342900" indent="-342900" algn="just">
              <a:buFont typeface="Wingdings" panose="05000000000000000000" pitchFamily="2" charset="2"/>
              <a:buChar char="§"/>
            </a:pPr>
            <a:r>
              <a:rPr lang="en-US" sz="3200" dirty="0"/>
              <a:t>SWB is a stream directly downstream from the city’s Main Street WWTP and receives effluent discharge as evidenced by the high specific conductivity readings. </a:t>
            </a:r>
          </a:p>
          <a:p>
            <a:pPr marL="342900" indent="-342900" algn="just">
              <a:buFont typeface="Wingdings" panose="05000000000000000000" pitchFamily="2" charset="2"/>
              <a:buChar char="§"/>
            </a:pPr>
            <a:r>
              <a:rPr lang="en-US" sz="3200" dirty="0"/>
              <a:t>All streams exhibited a dramatic decline in specific conductivity and increase in turbidity following a rain event in late December 2018.</a:t>
            </a:r>
          </a:p>
          <a:p>
            <a:endParaRPr lang="en-US" dirty="0"/>
          </a:p>
        </p:txBody>
      </p:sp>
      <p:sp>
        <p:nvSpPr>
          <p:cNvPr id="60" name="TextBox 59">
            <a:extLst>
              <a:ext uri="{FF2B5EF4-FFF2-40B4-BE49-F238E27FC236}">
                <a16:creationId xmlns:a16="http://schemas.microsoft.com/office/drawing/2014/main" id="{4608E6F7-256D-45E2-8164-6C416F54FB5E}"/>
              </a:ext>
            </a:extLst>
          </p:cNvPr>
          <p:cNvSpPr txBox="1"/>
          <p:nvPr/>
        </p:nvSpPr>
        <p:spPr>
          <a:xfrm>
            <a:off x="22841955" y="26165375"/>
            <a:ext cx="4870973" cy="4524315"/>
          </a:xfrm>
          <a:prstGeom prst="rect">
            <a:avLst/>
          </a:prstGeom>
          <a:noFill/>
        </p:spPr>
        <p:txBody>
          <a:bodyPr wrap="square" rtlCol="0">
            <a:spAutoFit/>
          </a:bodyPr>
          <a:lstStyle/>
          <a:p>
            <a:pPr marL="342900" indent="-342900" algn="just">
              <a:buFont typeface="Wingdings" panose="05000000000000000000" pitchFamily="2" charset="2"/>
              <a:buChar char="§"/>
            </a:pPr>
            <a:r>
              <a:rPr lang="en-US" sz="3200" dirty="0"/>
              <a:t>Preliminary results show a high variability across sites.</a:t>
            </a:r>
          </a:p>
          <a:p>
            <a:pPr marL="342900" indent="-342900" algn="just">
              <a:buFont typeface="Wingdings" panose="05000000000000000000" pitchFamily="2" charset="2"/>
              <a:buChar char="§"/>
            </a:pPr>
            <a:r>
              <a:rPr lang="en-US" sz="3200" dirty="0"/>
              <a:t>Interestingly, our most urbanized site, Tumblin’ Creek (TUM441), has some of the lowest and most stable nutrient concentrations.</a:t>
            </a:r>
          </a:p>
        </p:txBody>
      </p:sp>
      <p:cxnSp>
        <p:nvCxnSpPr>
          <p:cNvPr id="15" name="Straight Arrow Connector 14">
            <a:extLst>
              <a:ext uri="{FF2B5EF4-FFF2-40B4-BE49-F238E27FC236}">
                <a16:creationId xmlns:a16="http://schemas.microsoft.com/office/drawing/2014/main" id="{5D402214-A731-4AE5-8DEF-A32FD5D4E3B6}"/>
              </a:ext>
            </a:extLst>
          </p:cNvPr>
          <p:cNvCxnSpPr>
            <a:cxnSpLocks/>
          </p:cNvCxnSpPr>
          <p:nvPr/>
        </p:nvCxnSpPr>
        <p:spPr bwMode="auto">
          <a:xfrm>
            <a:off x="20459700" y="9696450"/>
            <a:ext cx="10821570" cy="2185565"/>
          </a:xfrm>
          <a:prstGeom prst="straightConnector1">
            <a:avLst/>
          </a:prstGeom>
          <a:solidFill>
            <a:schemeClr val="accent1"/>
          </a:solidFill>
          <a:ln w="9525" cap="flat" cmpd="sng" algn="ctr">
            <a:solidFill>
              <a:schemeClr val="tx1">
                <a:lumMod val="50000"/>
                <a:lumOff val="50000"/>
              </a:schemeClr>
            </a:solidFill>
            <a:prstDash val="dash"/>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0" name="Straight Arrow Connector 69">
            <a:extLst>
              <a:ext uri="{FF2B5EF4-FFF2-40B4-BE49-F238E27FC236}">
                <a16:creationId xmlns:a16="http://schemas.microsoft.com/office/drawing/2014/main" id="{9A7791B6-C57D-4F4D-8304-8A0BE9AF3387}"/>
              </a:ext>
            </a:extLst>
          </p:cNvPr>
          <p:cNvCxnSpPr>
            <a:cxnSpLocks/>
          </p:cNvCxnSpPr>
          <p:nvPr/>
        </p:nvCxnSpPr>
        <p:spPr bwMode="auto">
          <a:xfrm>
            <a:off x="21146484" y="10491348"/>
            <a:ext cx="11619516" cy="1412438"/>
          </a:xfrm>
          <a:prstGeom prst="straightConnector1">
            <a:avLst/>
          </a:prstGeom>
          <a:solidFill>
            <a:schemeClr val="accent1"/>
          </a:solidFill>
          <a:ln w="9525" cap="flat" cmpd="sng" algn="ctr">
            <a:solidFill>
              <a:schemeClr val="tx1">
                <a:lumMod val="50000"/>
                <a:lumOff val="50000"/>
              </a:schemeClr>
            </a:solidFill>
            <a:prstDash val="dash"/>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38" name="Picture 37">
            <a:extLst>
              <a:ext uri="{FF2B5EF4-FFF2-40B4-BE49-F238E27FC236}">
                <a16:creationId xmlns:a16="http://schemas.microsoft.com/office/drawing/2014/main" id="{60CAF7DA-5747-479C-AFD8-6407EE5EC2F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4558685" y="6068726"/>
            <a:ext cx="8113315" cy="8442679"/>
          </a:xfrm>
          <a:prstGeom prst="rect">
            <a:avLst/>
          </a:prstGeom>
        </p:spPr>
      </p:pic>
      <p:sp>
        <p:nvSpPr>
          <p:cNvPr id="88" name="Text Box 40">
            <a:extLst>
              <a:ext uri="{FF2B5EF4-FFF2-40B4-BE49-F238E27FC236}">
                <a16:creationId xmlns:a16="http://schemas.microsoft.com/office/drawing/2014/main" id="{AD9C3888-B09D-4C81-9BE6-2E2B590F0D13}"/>
              </a:ext>
            </a:extLst>
          </p:cNvPr>
          <p:cNvSpPr txBox="1">
            <a:spLocks noChangeArrowheads="1"/>
          </p:cNvSpPr>
          <p:nvPr/>
        </p:nvSpPr>
        <p:spPr bwMode="auto">
          <a:xfrm>
            <a:off x="12542039" y="5791200"/>
            <a:ext cx="4901142" cy="5509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lgn="just">
              <a:spcBef>
                <a:spcPct val="50000"/>
              </a:spcBef>
            </a:pPr>
            <a:r>
              <a:rPr lang="en-US" altLang="en-US" sz="3200" dirty="0"/>
              <a:t>Our six monitoring locations span a land use and geomorphological gradient, and correspond with monitoring stations maintained by </a:t>
            </a:r>
            <a:r>
              <a:rPr lang="en-US" sz="3200" dirty="0"/>
              <a:t>Alachua County Environmental Protection Department and/or the St. Johns Water Management District.</a:t>
            </a:r>
            <a:endParaRPr lang="en-US" altLang="en-US" sz="3200" dirty="0"/>
          </a:p>
        </p:txBody>
      </p:sp>
      <p:grpSp>
        <p:nvGrpSpPr>
          <p:cNvPr id="89" name="Group 32">
            <a:extLst>
              <a:ext uri="{FF2B5EF4-FFF2-40B4-BE49-F238E27FC236}">
                <a16:creationId xmlns:a16="http://schemas.microsoft.com/office/drawing/2014/main" id="{B021FE56-1C5A-4FD5-9BE6-70E020F730C3}"/>
              </a:ext>
            </a:extLst>
          </p:cNvPr>
          <p:cNvGrpSpPr>
            <a:grpSpLocks/>
          </p:cNvGrpSpPr>
          <p:nvPr/>
        </p:nvGrpSpPr>
        <p:grpSpPr bwMode="auto">
          <a:xfrm>
            <a:off x="29093334" y="27941206"/>
            <a:ext cx="13883466" cy="1173125"/>
            <a:chOff x="576" y="3504"/>
            <a:chExt cx="6336" cy="768"/>
          </a:xfrm>
        </p:grpSpPr>
        <p:sp>
          <p:nvSpPr>
            <p:cNvPr id="90" name="Rectangle 33">
              <a:extLst>
                <a:ext uri="{FF2B5EF4-FFF2-40B4-BE49-F238E27FC236}">
                  <a16:creationId xmlns:a16="http://schemas.microsoft.com/office/drawing/2014/main" id="{6FD18896-1027-445D-B4EB-37FE6C0C7580}"/>
                </a:ext>
              </a:extLst>
            </p:cNvPr>
            <p:cNvSpPr>
              <a:spLocks noChangeArrowheads="1"/>
            </p:cNvSpPr>
            <p:nvPr/>
          </p:nvSpPr>
          <p:spPr bwMode="auto">
            <a:xfrm>
              <a:off x="576" y="3504"/>
              <a:ext cx="6336" cy="768"/>
            </a:xfrm>
            <a:prstGeom prst="rect">
              <a:avLst/>
            </a:prstGeom>
            <a:solidFill>
              <a:srgbClr val="99CC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78373" tIns="39187" rIns="78373" bIns="39187">
              <a:spAutoFit/>
            </a:bodyPr>
            <a:lstStyle>
              <a:lvl1pPr>
                <a:defRPr sz="2400">
                  <a:solidFill>
                    <a:schemeClr val="tx1"/>
                  </a:solidFill>
                  <a:latin typeface="Arial" panose="020B0604020202020204" pitchFamily="34" charset="0"/>
                  <a:ea typeface="ヒラギノ角ゴ Pro W3" charset="-128"/>
                </a:defRPr>
              </a:lvl1pPr>
              <a:lvl2pPr marL="742950" indent="-285750">
                <a:defRPr sz="2400">
                  <a:solidFill>
                    <a:schemeClr val="tx1"/>
                  </a:solidFill>
                  <a:latin typeface="Arial" panose="020B0604020202020204" pitchFamily="34" charset="0"/>
                  <a:ea typeface="ヒラギノ角ゴ Pro W3" charset="-128"/>
                </a:defRPr>
              </a:lvl2pPr>
              <a:lvl3pPr marL="1143000" indent="-228600">
                <a:defRPr sz="2400">
                  <a:solidFill>
                    <a:schemeClr val="tx1"/>
                  </a:solidFill>
                  <a:latin typeface="Arial" panose="020B0604020202020204" pitchFamily="34" charset="0"/>
                  <a:ea typeface="ヒラギノ角ゴ Pro W3" charset="-128"/>
                </a:defRPr>
              </a:lvl3pPr>
              <a:lvl4pPr marL="1600200" indent="-228600">
                <a:defRPr sz="2400">
                  <a:solidFill>
                    <a:schemeClr val="tx1"/>
                  </a:solidFill>
                  <a:latin typeface="Arial" panose="020B0604020202020204" pitchFamily="34" charset="0"/>
                  <a:ea typeface="ヒラギノ角ゴ Pro W3" charset="-128"/>
                </a:defRPr>
              </a:lvl4pPr>
              <a:lvl5pPr marL="2057400" indent="-228600">
                <a:defRPr sz="2400">
                  <a:solidFill>
                    <a:schemeClr val="tx1"/>
                  </a:solidFill>
                  <a:latin typeface="Arial" panose="020B0604020202020204"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endParaRPr lang="en-US" altLang="en-US"/>
            </a:p>
          </p:txBody>
        </p:sp>
        <p:sp>
          <p:nvSpPr>
            <p:cNvPr id="91" name="Text Box 34">
              <a:extLst>
                <a:ext uri="{FF2B5EF4-FFF2-40B4-BE49-F238E27FC236}">
                  <a16:creationId xmlns:a16="http://schemas.microsoft.com/office/drawing/2014/main" id="{F2E66D61-3A93-4299-B761-C23B00B17A95}"/>
                </a:ext>
              </a:extLst>
            </p:cNvPr>
            <p:cNvSpPr txBox="1">
              <a:spLocks noChangeArrowheads="1"/>
            </p:cNvSpPr>
            <p:nvPr/>
          </p:nvSpPr>
          <p:spPr bwMode="auto">
            <a:xfrm>
              <a:off x="864" y="3629"/>
              <a:ext cx="5765" cy="4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lIns="78373" tIns="39187" rIns="78373" bIns="39187">
              <a:spAutoFit/>
            </a:bodyPr>
            <a:lstStyle>
              <a:lvl1pPr defTabSz="784225">
                <a:defRPr sz="2400">
                  <a:solidFill>
                    <a:schemeClr val="tx1"/>
                  </a:solidFill>
                  <a:latin typeface="Arial" panose="020B0604020202020204" pitchFamily="34" charset="0"/>
                  <a:ea typeface="ヒラギノ角ゴ Pro W3" charset="-128"/>
                </a:defRPr>
              </a:lvl1pPr>
              <a:lvl2pPr marL="742950" indent="-285750" defTabSz="784225">
                <a:defRPr sz="2400">
                  <a:solidFill>
                    <a:schemeClr val="tx1"/>
                  </a:solidFill>
                  <a:latin typeface="Arial" panose="020B0604020202020204" pitchFamily="34" charset="0"/>
                  <a:ea typeface="ヒラギノ角ゴ Pro W3" charset="-128"/>
                </a:defRPr>
              </a:lvl2pPr>
              <a:lvl3pPr marL="1143000" indent="-228600" defTabSz="784225">
                <a:defRPr sz="2400">
                  <a:solidFill>
                    <a:schemeClr val="tx1"/>
                  </a:solidFill>
                  <a:latin typeface="Arial" panose="020B0604020202020204" pitchFamily="34" charset="0"/>
                  <a:ea typeface="ヒラギノ角ゴ Pro W3" charset="-128"/>
                </a:defRPr>
              </a:lvl3pPr>
              <a:lvl4pPr marL="1600200" indent="-228600" defTabSz="784225">
                <a:defRPr sz="2400">
                  <a:solidFill>
                    <a:schemeClr val="tx1"/>
                  </a:solidFill>
                  <a:latin typeface="Arial" panose="020B0604020202020204" pitchFamily="34" charset="0"/>
                  <a:ea typeface="ヒラギノ角ゴ Pro W3" charset="-128"/>
                </a:defRPr>
              </a:lvl4pPr>
              <a:lvl5pPr marL="2057400" indent="-228600" defTabSz="784225">
                <a:defRPr sz="2400">
                  <a:solidFill>
                    <a:schemeClr val="tx1"/>
                  </a:solidFill>
                  <a:latin typeface="Arial" panose="020B0604020202020204" pitchFamily="34" charset="0"/>
                  <a:ea typeface="ヒラギノ角ゴ Pro W3" charset="-128"/>
                </a:defRPr>
              </a:lvl5pPr>
              <a:lvl6pPr marL="25146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6pPr>
              <a:lvl7pPr marL="29718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7pPr>
              <a:lvl8pPr marL="34290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8pPr>
              <a:lvl9pPr marL="3886200" indent="-228600" defTabSz="784225" eaLnBrk="0" fontAlgn="base" hangingPunct="0">
                <a:spcBef>
                  <a:spcPct val="0"/>
                </a:spcBef>
                <a:spcAft>
                  <a:spcPct val="0"/>
                </a:spcAft>
                <a:defRPr sz="2400">
                  <a:solidFill>
                    <a:schemeClr val="tx1"/>
                  </a:solidFill>
                  <a:latin typeface="Arial" panose="020B0604020202020204" pitchFamily="34" charset="0"/>
                  <a:ea typeface="ヒラギノ角ゴ Pro W3" charset="-128"/>
                </a:defRPr>
              </a:lvl9pPr>
            </a:lstStyle>
            <a:p>
              <a:pPr>
                <a:spcBef>
                  <a:spcPct val="50000"/>
                </a:spcBef>
              </a:pPr>
              <a:r>
                <a:rPr lang="en-US" altLang="en-US" sz="4100" b="1" dirty="0"/>
                <a:t>ACKNOWLEDGEMENTS</a:t>
              </a:r>
              <a:endParaRPr lang="en-US" altLang="en-US" sz="2100" dirty="0"/>
            </a:p>
          </p:txBody>
        </p:sp>
      </p:grpSp>
      <p:sp>
        <p:nvSpPr>
          <p:cNvPr id="39" name="TextBox 38">
            <a:extLst>
              <a:ext uri="{FF2B5EF4-FFF2-40B4-BE49-F238E27FC236}">
                <a16:creationId xmlns:a16="http://schemas.microsoft.com/office/drawing/2014/main" id="{18607175-81A2-4573-89F6-C7277C8F2EA9}"/>
              </a:ext>
            </a:extLst>
          </p:cNvPr>
          <p:cNvSpPr txBox="1"/>
          <p:nvPr/>
        </p:nvSpPr>
        <p:spPr>
          <a:xfrm>
            <a:off x="29208000" y="29299160"/>
            <a:ext cx="13855392" cy="3108543"/>
          </a:xfrm>
          <a:prstGeom prst="rect">
            <a:avLst/>
          </a:prstGeom>
          <a:noFill/>
        </p:spPr>
        <p:txBody>
          <a:bodyPr wrap="square" rtlCol="0">
            <a:spAutoFit/>
          </a:bodyPr>
          <a:lstStyle/>
          <a:p>
            <a:pPr algn="just"/>
            <a:r>
              <a:rPr lang="en-US" sz="2800" dirty="0"/>
              <a:t>This research would not be possible without funding support from the Center for Landscape Conservation and Ecology and the logistical support provided by Alachua County Environmental Protection Department, the City of Gainesville, and the St. John’s River Water Management District.</a:t>
            </a:r>
          </a:p>
          <a:p>
            <a:pPr algn="just"/>
            <a:endParaRPr lang="en-US" sz="2800" dirty="0"/>
          </a:p>
          <a:p>
            <a:pPr algn="just"/>
            <a:r>
              <a:rPr lang="en-US" sz="2800" dirty="0"/>
              <a:t>Special thanks to Hallie Ferguson, Lindsey Kelly, and Steve Hohman for their assistance and support.  </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ヒラギノ角ゴ Pro W3"/>
        <a:cs typeface=""/>
      </a:majorFont>
      <a:minorFont>
        <a:latin typeface="Arial"/>
        <a:ea typeface="ヒラギノ角ゴ Pro W3"/>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smtClean="0">
            <a:ln>
              <a:noFill/>
            </a:ln>
            <a:solidFill>
              <a:schemeClr val="tx1"/>
            </a:solidFill>
            <a:effectLst/>
            <a:latin typeface="Arial" panose="020B0604020202020204" pitchFamily="34" charset="0"/>
            <a:ea typeface="ヒラギノ角ゴ Pro W3"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smtClean="0">
            <a:ln>
              <a:noFill/>
            </a:ln>
            <a:solidFill>
              <a:schemeClr val="tx1"/>
            </a:solidFill>
            <a:effectLst/>
            <a:latin typeface="Arial" panose="020B0604020202020204" pitchFamily="34" charset="0"/>
            <a:ea typeface="ヒラギノ角ゴ Pro W3"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573</TotalTime>
  <Words>810</Words>
  <Application>Microsoft Office PowerPoint</Application>
  <PresentationFormat>Custom</PresentationFormat>
  <Paragraphs>61</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Arial Nova Light</vt:lpstr>
      <vt:lpstr>Wingdings</vt:lpstr>
      <vt:lpstr>Blank Presentation</vt:lpstr>
      <vt:lpstr>PowerPoint Presentation</vt:lpstr>
    </vt:vector>
  </TitlesOfParts>
  <Company>San Diego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Melodie Tune</dc:creator>
  <cp:lastModifiedBy>Taylor,Emily A</cp:lastModifiedBy>
  <cp:revision>48</cp:revision>
  <dcterms:created xsi:type="dcterms:W3CDTF">2005-07-11T22:37:37Z</dcterms:created>
  <dcterms:modified xsi:type="dcterms:W3CDTF">2019-03-18T12:50:35Z</dcterms:modified>
</cp:coreProperties>
</file>

<file path=docProps/thumbnail.jpeg>
</file>